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52" r:id="rId1"/>
  </p:sldMasterIdLst>
  <p:notesMasterIdLst>
    <p:notesMasterId r:id="rId28"/>
  </p:notesMasterIdLst>
  <p:handoutMasterIdLst>
    <p:handoutMasterId r:id="rId29"/>
  </p:handoutMasterIdLst>
  <p:sldIdLst>
    <p:sldId id="560" r:id="rId2"/>
    <p:sldId id="613" r:id="rId3"/>
    <p:sldId id="672" r:id="rId4"/>
    <p:sldId id="673" r:id="rId5"/>
    <p:sldId id="665" r:id="rId6"/>
    <p:sldId id="652" r:id="rId7"/>
    <p:sldId id="646" r:id="rId8"/>
    <p:sldId id="642" r:id="rId9"/>
    <p:sldId id="670" r:id="rId10"/>
    <p:sldId id="671" r:id="rId11"/>
    <p:sldId id="549" r:id="rId12"/>
    <p:sldId id="637" r:id="rId13"/>
    <p:sldId id="631" r:id="rId14"/>
    <p:sldId id="669" r:id="rId15"/>
    <p:sldId id="620" r:id="rId16"/>
    <p:sldId id="674" r:id="rId17"/>
    <p:sldId id="655" r:id="rId18"/>
    <p:sldId id="675" r:id="rId19"/>
    <p:sldId id="676" r:id="rId20"/>
    <p:sldId id="621" r:id="rId21"/>
    <p:sldId id="557" r:id="rId22"/>
    <p:sldId id="552" r:id="rId23"/>
    <p:sldId id="677" r:id="rId24"/>
    <p:sldId id="531" r:id="rId25"/>
    <p:sldId id="562" r:id="rId26"/>
    <p:sldId id="572" r:id="rId27"/>
  </p:sldIdLst>
  <p:sldSz cx="9144000" cy="5486400"/>
  <p:notesSz cx="6954838" cy="9240838"/>
  <p:embeddedFontLst>
    <p:embeddedFont>
      <p:font typeface="Arial Black" panose="020B0A04020102020204" pitchFamily="34" charset="0"/>
      <p:bold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mbria" panose="02040503050406030204" pitchFamily="18" charset="0"/>
      <p:regular r:id="rId35"/>
      <p:bold r:id="rId36"/>
      <p:italic r:id="rId37"/>
      <p:boldItalic r:id="rId38"/>
    </p:embeddedFont>
    <p:embeddedFont>
      <p:font typeface="Cooper Black" panose="0208090404030B020404" pitchFamily="18" charset="0"/>
      <p:regular r:id="rId39"/>
    </p:embeddedFont>
    <p:embeddedFont>
      <p:font typeface="Impact" panose="020B0806030902050204" pitchFamily="34" charset="0"/>
      <p:regular r:id="rId40"/>
    </p:embeddedFont>
    <p:embeddedFont>
      <p:font typeface="Verdana" panose="020B0604030504040204" pitchFamily="34" charset="0"/>
      <p:regular r:id="rId41"/>
      <p:bold r:id="rId42"/>
      <p:italic r:id="rId43"/>
      <p:boldItalic r:id="rId44"/>
    </p:embeddedFont>
    <p:embeddedFont>
      <p:font typeface="Viner Hand ITC" panose="03070502030502020203" pitchFamily="66" charset="0"/>
      <p:regular r:id="rId45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400" kern="1200">
        <a:solidFill>
          <a:schemeClr val="bg1"/>
        </a:solidFill>
        <a:latin typeface="Arial" charset="0"/>
        <a:ea typeface="+mn-ea"/>
        <a:cs typeface="+mn-cs"/>
      </a:defRPr>
    </a:lvl1pPr>
    <a:lvl2pPr marL="912636" algn="l" rtl="0" fontAlgn="base">
      <a:spcBef>
        <a:spcPct val="0"/>
      </a:spcBef>
      <a:spcAft>
        <a:spcPct val="0"/>
      </a:spcAft>
      <a:defRPr sz="4400" kern="1200">
        <a:solidFill>
          <a:schemeClr val="bg1"/>
        </a:solidFill>
        <a:latin typeface="Arial" charset="0"/>
        <a:ea typeface="+mn-ea"/>
        <a:cs typeface="+mn-cs"/>
      </a:defRPr>
    </a:lvl2pPr>
    <a:lvl3pPr marL="1825273" algn="l" rtl="0" fontAlgn="base">
      <a:spcBef>
        <a:spcPct val="0"/>
      </a:spcBef>
      <a:spcAft>
        <a:spcPct val="0"/>
      </a:spcAft>
      <a:defRPr sz="4400" kern="1200">
        <a:solidFill>
          <a:schemeClr val="bg1"/>
        </a:solidFill>
        <a:latin typeface="Arial" charset="0"/>
        <a:ea typeface="+mn-ea"/>
        <a:cs typeface="+mn-cs"/>
      </a:defRPr>
    </a:lvl3pPr>
    <a:lvl4pPr marL="2737906" algn="l" rtl="0" fontAlgn="base">
      <a:spcBef>
        <a:spcPct val="0"/>
      </a:spcBef>
      <a:spcAft>
        <a:spcPct val="0"/>
      </a:spcAft>
      <a:defRPr sz="4400" kern="1200">
        <a:solidFill>
          <a:schemeClr val="bg1"/>
        </a:solidFill>
        <a:latin typeface="Arial" charset="0"/>
        <a:ea typeface="+mn-ea"/>
        <a:cs typeface="+mn-cs"/>
      </a:defRPr>
    </a:lvl4pPr>
    <a:lvl5pPr marL="3650540" algn="l" rtl="0" fontAlgn="base">
      <a:spcBef>
        <a:spcPct val="0"/>
      </a:spcBef>
      <a:spcAft>
        <a:spcPct val="0"/>
      </a:spcAft>
      <a:defRPr sz="4400" kern="1200">
        <a:solidFill>
          <a:schemeClr val="bg1"/>
        </a:solidFill>
        <a:latin typeface="Arial" charset="0"/>
        <a:ea typeface="+mn-ea"/>
        <a:cs typeface="+mn-cs"/>
      </a:defRPr>
    </a:lvl5pPr>
    <a:lvl6pPr marL="4563179" algn="l" defTabSz="1825273" rtl="0" eaLnBrk="1" latinLnBrk="0" hangingPunct="1">
      <a:defRPr sz="4400" kern="1200">
        <a:solidFill>
          <a:schemeClr val="bg1"/>
        </a:solidFill>
        <a:latin typeface="Arial" charset="0"/>
        <a:ea typeface="+mn-ea"/>
        <a:cs typeface="+mn-cs"/>
      </a:defRPr>
    </a:lvl6pPr>
    <a:lvl7pPr marL="5475811" algn="l" defTabSz="1825273" rtl="0" eaLnBrk="1" latinLnBrk="0" hangingPunct="1">
      <a:defRPr sz="4400" kern="1200">
        <a:solidFill>
          <a:schemeClr val="bg1"/>
        </a:solidFill>
        <a:latin typeface="Arial" charset="0"/>
        <a:ea typeface="+mn-ea"/>
        <a:cs typeface="+mn-cs"/>
      </a:defRPr>
    </a:lvl7pPr>
    <a:lvl8pPr marL="6388443" algn="l" defTabSz="1825273" rtl="0" eaLnBrk="1" latinLnBrk="0" hangingPunct="1">
      <a:defRPr sz="4400" kern="1200">
        <a:solidFill>
          <a:schemeClr val="bg1"/>
        </a:solidFill>
        <a:latin typeface="Arial" charset="0"/>
        <a:ea typeface="+mn-ea"/>
        <a:cs typeface="+mn-cs"/>
      </a:defRPr>
    </a:lvl8pPr>
    <a:lvl9pPr marL="7301077" algn="l" defTabSz="1825273" rtl="0" eaLnBrk="1" latinLnBrk="0" hangingPunct="1">
      <a:defRPr sz="4400" kern="1200">
        <a:solidFill>
          <a:schemeClr val="bg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27">
          <p15:clr>
            <a:srgbClr val="A4A3A4"/>
          </p15:clr>
        </p15:guide>
        <p15:guide id="2" pos="2879">
          <p15:clr>
            <a:srgbClr val="A4A3A4"/>
          </p15:clr>
        </p15:guide>
        <p15:guide id="3" orient="horz" pos="3108">
          <p15:clr>
            <a:srgbClr val="A4A3A4"/>
          </p15:clr>
        </p15:guide>
        <p15:guide id="4" pos="5182">
          <p15:clr>
            <a:srgbClr val="A4A3A4"/>
          </p15:clr>
        </p15:guide>
        <p15:guide id="5" orient="horz" pos="1920">
          <p15:clr>
            <a:srgbClr val="A4A3A4"/>
          </p15:clr>
        </p15:guide>
        <p15:guide id="6" orient="horz" pos="3454">
          <p15:clr>
            <a:srgbClr val="A4A3A4"/>
          </p15:clr>
        </p15:guide>
        <p15:guide id="7" pos="3198">
          <p15:clr>
            <a:srgbClr val="A4A3A4"/>
          </p15:clr>
        </p15:guide>
        <p15:guide id="8" pos="575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11" userDrawn="1">
          <p15:clr>
            <a:srgbClr val="A4A3A4"/>
          </p15:clr>
        </p15:guide>
        <p15:guide id="2" pos="219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ke" initials="J" lastIdx="1" clrIdx="0">
    <p:extLst>
      <p:ext uri="{19B8F6BF-5375-455C-9EA6-DF929625EA0E}">
        <p15:presenceInfo xmlns:p15="http://schemas.microsoft.com/office/powerpoint/2012/main" userId="Jak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260C"/>
    <a:srgbClr val="5968B0"/>
    <a:srgbClr val="FFFF00"/>
    <a:srgbClr val="666666"/>
    <a:srgbClr val="717DBB"/>
    <a:srgbClr val="000000"/>
    <a:srgbClr val="FFFF66"/>
    <a:srgbClr val="C0260C"/>
    <a:srgbClr val="1E1E1E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15" autoAdjust="0"/>
    <p:restoredTop sz="94015" autoAdjust="0"/>
  </p:normalViewPr>
  <p:slideViewPr>
    <p:cSldViewPr>
      <p:cViewPr varScale="1">
        <p:scale>
          <a:sx n="101" d="100"/>
          <a:sy n="101" d="100"/>
        </p:scale>
        <p:origin x="1142" y="72"/>
      </p:cViewPr>
      <p:guideLst>
        <p:guide orient="horz" pos="1727"/>
        <p:guide pos="2879"/>
        <p:guide orient="horz" pos="3108"/>
        <p:guide pos="5182"/>
        <p:guide orient="horz" pos="1920"/>
        <p:guide orient="horz" pos="3454"/>
        <p:guide pos="3198"/>
        <p:guide pos="57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2424" y="-84"/>
      </p:cViewPr>
      <p:guideLst>
        <p:guide orient="horz" pos="2911"/>
        <p:guide pos="219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4394" cy="462358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8871" y="1"/>
            <a:ext cx="3014394" cy="462358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5A404261-ACD1-4DA4-B538-60798F044722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6903"/>
            <a:ext cx="3014394" cy="46235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8871" y="8776903"/>
            <a:ext cx="3014394" cy="46235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89326957-D6AE-4A4C-96C3-1239F1330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9674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14394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8871" y="1"/>
            <a:ext cx="3014394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2C83F82B-9D9A-479A-A04D-C182637D83F6}" type="datetimeFigureOut">
              <a:rPr lang="en-US"/>
              <a:pPr>
                <a:defRPr/>
              </a:pPr>
              <a:t>2/2/2023</a:t>
            </a:fld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90550" y="692150"/>
            <a:ext cx="5773738" cy="3465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6114" y="4390030"/>
            <a:ext cx="5562610" cy="415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6903"/>
            <a:ext cx="3014394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8871" y="8776903"/>
            <a:ext cx="3014394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90F81F38-7B58-4C51-9CC2-8D4A52E438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916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912636" algn="l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1825273" algn="l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2737906" algn="l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3650540" algn="l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4563179" algn="l" defTabSz="182527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75811" algn="l" defTabSz="182527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88443" algn="l" defTabSz="182527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01077" algn="l" defTabSz="182527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6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06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198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4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868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997">
              <a:defRPr/>
            </a:pPr>
            <a:fld id="{90F81F38-7B58-4C51-9CC2-8D4A52E43846}" type="slidenum">
              <a:rPr lang="en-US">
                <a:solidFill>
                  <a:prstClr val="white"/>
                </a:solidFill>
              </a:rPr>
              <a:pPr defTabSz="907997">
                <a:defRPr/>
              </a:pPr>
              <a:t>5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203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50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997">
              <a:defRPr/>
            </a:pPr>
            <a:fld id="{90F81F38-7B58-4C51-9CC2-8D4A52E43846}" type="slidenum">
              <a:rPr lang="en-US">
                <a:solidFill>
                  <a:prstClr val="white"/>
                </a:solidFill>
              </a:rPr>
              <a:pPr defTabSz="907997">
                <a:defRPr/>
              </a:pPr>
              <a:t>7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031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763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2451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057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997">
              <a:defRPr/>
            </a:pPr>
            <a:fld id="{90F81F38-7B58-4C51-9CC2-8D4A52E43846}" type="slidenum">
              <a:rPr lang="en-US">
                <a:solidFill>
                  <a:prstClr val="white"/>
                </a:solidFill>
              </a:rPr>
              <a:pPr defTabSz="907997">
                <a:defRPr/>
              </a:pPr>
              <a:t>11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7151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68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778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109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7605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one drop of grace could have been included in Jesus’ salvation – He had to be saved completely by works.</a:t>
            </a:r>
          </a:p>
          <a:p>
            <a:pPr defTabSz="907997">
              <a:defRPr/>
            </a:pPr>
            <a:r>
              <a:rPr lang="en-US" dirty="0"/>
              <a:t>Not one drop of works could have been included in your salvation – you had to be saved completely by grace.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07997">
              <a:defRPr/>
            </a:pPr>
            <a:fld id="{90F81F38-7B58-4C51-9CC2-8D4A52E43846}" type="slidenum">
              <a:rPr lang="en-US">
                <a:solidFill>
                  <a:srgbClr val="FFFFFF"/>
                </a:solidFill>
              </a:rPr>
              <a:pPr defTabSz="907997">
                <a:defRPr/>
              </a:pPr>
              <a:t>16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3664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17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8359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18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9353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99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19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5653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997">
              <a:defRPr/>
            </a:pPr>
            <a:fld id="{7F654E94-D6D6-453C-91BB-1C234BF53676}" type="slidenum">
              <a:rPr lang="en-US">
                <a:solidFill>
                  <a:prstClr val="white"/>
                </a:solidFill>
              </a:rPr>
              <a:pPr defTabSz="907997">
                <a:defRPr/>
              </a:pPr>
              <a:t>20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5051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4E94-D6D6-453C-91BB-1C234BF53676}" type="slidenum">
              <a:rPr lang="en-US" smtClean="0">
                <a:solidFill>
                  <a:prstClr val="white"/>
                </a:solidFill>
              </a:rPr>
              <a:pPr/>
              <a:t>21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7403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4E94-D6D6-453C-91BB-1C234BF53676}" type="slidenum">
              <a:rPr lang="en-US" smtClean="0">
                <a:solidFill>
                  <a:prstClr val="white"/>
                </a:solidFill>
              </a:rPr>
              <a:pPr/>
              <a:t>22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5677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4E94-D6D6-453C-91BB-1C234BF53676}" type="slidenum">
              <a:rPr lang="en-US" smtClean="0">
                <a:solidFill>
                  <a:prstClr val="white"/>
                </a:solidFill>
              </a:rPr>
              <a:pPr/>
              <a:t>23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9678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4E94-D6D6-453C-91BB-1C234BF53676}" type="slidenum">
              <a:rPr lang="en-US" smtClean="0">
                <a:solidFill>
                  <a:prstClr val="white"/>
                </a:solidFill>
              </a:rPr>
              <a:pPr/>
              <a:t>24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0565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8697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26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586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5002"/>
            <a:ext cx="7772400" cy="1174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08352"/>
            <a:ext cx="6400800" cy="1403350"/>
          </a:xfrm>
        </p:spPr>
        <p:txBody>
          <a:bodyPr/>
          <a:lstStyle>
            <a:lvl1pPr marL="0" indent="0" algn="ctr">
              <a:buNone/>
              <a:defRPr/>
            </a:lvl1pPr>
            <a:lvl2pPr marL="912636" indent="0" algn="ctr">
              <a:buNone/>
              <a:defRPr/>
            </a:lvl2pPr>
            <a:lvl3pPr marL="1825273" indent="0" algn="ctr">
              <a:buNone/>
              <a:defRPr/>
            </a:lvl3pPr>
            <a:lvl4pPr marL="2737906" indent="0" algn="ctr">
              <a:buNone/>
              <a:defRPr/>
            </a:lvl4pPr>
            <a:lvl5pPr marL="3650540" indent="0" algn="ctr">
              <a:buNone/>
              <a:defRPr/>
            </a:lvl5pPr>
            <a:lvl6pPr marL="4563179" indent="0" algn="ctr">
              <a:buNone/>
              <a:defRPr/>
            </a:lvl6pPr>
            <a:lvl7pPr marL="5475811" indent="0" algn="ctr">
              <a:buNone/>
              <a:defRPr/>
            </a:lvl7pPr>
            <a:lvl8pPr marL="6388443" indent="0" algn="ctr">
              <a:buNone/>
              <a:defRPr/>
            </a:lvl8pPr>
            <a:lvl9pPr marL="730107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9BB89-D667-43B1-BE65-28B0FFB4F91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080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53F72-34F8-4C73-8268-FADC1898DE6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55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3524250"/>
            <a:ext cx="7772400" cy="1092200"/>
          </a:xfr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3900" y="2324107"/>
            <a:ext cx="7772400" cy="1200150"/>
          </a:xfrm>
        </p:spPr>
        <p:txBody>
          <a:bodyPr anchor="b"/>
          <a:lstStyle>
            <a:lvl1pPr marL="0" indent="0">
              <a:buNone/>
              <a:defRPr sz="4000"/>
            </a:lvl1pPr>
            <a:lvl2pPr marL="912636" indent="0">
              <a:buNone/>
              <a:defRPr sz="3600"/>
            </a:lvl2pPr>
            <a:lvl3pPr marL="1825273" indent="0">
              <a:buNone/>
              <a:defRPr sz="3200"/>
            </a:lvl3pPr>
            <a:lvl4pPr marL="2737906" indent="0">
              <a:buNone/>
              <a:defRPr sz="2800"/>
            </a:lvl4pPr>
            <a:lvl5pPr marL="3650540" indent="0">
              <a:buNone/>
              <a:defRPr sz="2800"/>
            </a:lvl5pPr>
            <a:lvl6pPr marL="4563179" indent="0">
              <a:buNone/>
              <a:defRPr sz="2800"/>
            </a:lvl6pPr>
            <a:lvl7pPr marL="5475811" indent="0">
              <a:buNone/>
              <a:defRPr sz="2800"/>
            </a:lvl7pPr>
            <a:lvl8pPr marL="6388443" indent="0">
              <a:buNone/>
              <a:defRPr sz="2800"/>
            </a:lvl8pPr>
            <a:lvl9pPr marL="7301077" indent="0">
              <a:buNone/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ED034-DA47-4822-A98E-65233C1DB68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165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79526"/>
            <a:ext cx="3962400" cy="3619500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279526"/>
            <a:ext cx="3962400" cy="3619500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53843-2F2E-420C-A685-4CC4B23B951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160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076"/>
            <a:ext cx="82296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28752"/>
            <a:ext cx="4041776" cy="51117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2636" indent="0">
              <a:buNone/>
              <a:defRPr sz="4000" b="1"/>
            </a:lvl2pPr>
            <a:lvl3pPr marL="1825273" indent="0">
              <a:buNone/>
              <a:defRPr sz="3600" b="1"/>
            </a:lvl3pPr>
            <a:lvl4pPr marL="2737906" indent="0">
              <a:buNone/>
              <a:defRPr sz="3200" b="1"/>
            </a:lvl4pPr>
            <a:lvl5pPr marL="3650540" indent="0">
              <a:buNone/>
              <a:defRPr sz="3200" b="1"/>
            </a:lvl5pPr>
            <a:lvl6pPr marL="4563179" indent="0">
              <a:buNone/>
              <a:defRPr sz="3200" b="1"/>
            </a:lvl6pPr>
            <a:lvl7pPr marL="5475811" indent="0">
              <a:buNone/>
              <a:defRPr sz="3200" b="1"/>
            </a:lvl7pPr>
            <a:lvl8pPr marL="6388443" indent="0">
              <a:buNone/>
              <a:defRPr sz="3200" b="1"/>
            </a:lvl8pPr>
            <a:lvl9pPr marL="7301077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39900"/>
            <a:ext cx="4041776" cy="3162300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2" y="1228752"/>
            <a:ext cx="4041774" cy="51117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2636" indent="0">
              <a:buNone/>
              <a:defRPr sz="4000" b="1"/>
            </a:lvl2pPr>
            <a:lvl3pPr marL="1825273" indent="0">
              <a:buNone/>
              <a:defRPr sz="3600" b="1"/>
            </a:lvl3pPr>
            <a:lvl4pPr marL="2737906" indent="0">
              <a:buNone/>
              <a:defRPr sz="3200" b="1"/>
            </a:lvl4pPr>
            <a:lvl5pPr marL="3650540" indent="0">
              <a:buNone/>
              <a:defRPr sz="3200" b="1"/>
            </a:lvl5pPr>
            <a:lvl6pPr marL="4563179" indent="0">
              <a:buNone/>
              <a:defRPr sz="3200" b="1"/>
            </a:lvl6pPr>
            <a:lvl7pPr marL="5475811" indent="0">
              <a:buNone/>
              <a:defRPr sz="3200" b="1"/>
            </a:lvl7pPr>
            <a:lvl8pPr marL="6388443" indent="0">
              <a:buNone/>
              <a:defRPr sz="3200" b="1"/>
            </a:lvl8pPr>
            <a:lvl9pPr marL="7301077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2" y="1739900"/>
            <a:ext cx="4041774" cy="3162300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7F598-D6BD-48AB-A2DE-778BEF1776F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053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19F33-8755-4307-8037-406EC4F5BC4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838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D6259-EC0A-48F1-B535-BFDBA4597E4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151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102"/>
            <a:ext cx="3009900" cy="930274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76" y="219076"/>
            <a:ext cx="5111750" cy="4683124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149375"/>
            <a:ext cx="3009900" cy="3752850"/>
          </a:xfrm>
        </p:spPr>
        <p:txBody>
          <a:bodyPr/>
          <a:lstStyle>
            <a:lvl1pPr marL="0" indent="0">
              <a:buNone/>
              <a:defRPr sz="2800"/>
            </a:lvl1pPr>
            <a:lvl2pPr marL="912636" indent="0">
              <a:buNone/>
              <a:defRPr sz="2400"/>
            </a:lvl2pPr>
            <a:lvl3pPr marL="1825273" indent="0">
              <a:buNone/>
              <a:defRPr sz="2000"/>
            </a:lvl3pPr>
            <a:lvl4pPr marL="2737906" indent="0">
              <a:buNone/>
              <a:defRPr sz="1800"/>
            </a:lvl4pPr>
            <a:lvl5pPr marL="3650540" indent="0">
              <a:buNone/>
              <a:defRPr sz="1800"/>
            </a:lvl5pPr>
            <a:lvl6pPr marL="4563179" indent="0">
              <a:buNone/>
              <a:defRPr sz="1800"/>
            </a:lvl6pPr>
            <a:lvl7pPr marL="5475811" indent="0">
              <a:buNone/>
              <a:defRPr sz="1800"/>
            </a:lvl7pPr>
            <a:lvl8pPr marL="6388443" indent="0">
              <a:buNone/>
              <a:defRPr sz="1800"/>
            </a:lvl8pPr>
            <a:lvl9pPr marL="7301077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8B291-A18D-4D73-B24D-02F67DD542A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940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76" y="3841776"/>
            <a:ext cx="5486400" cy="45085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3876" y="488952"/>
            <a:ext cx="5486400" cy="3292476"/>
          </a:xfrm>
        </p:spPr>
        <p:txBody>
          <a:bodyPr/>
          <a:lstStyle>
            <a:lvl1pPr marL="0" indent="0">
              <a:buNone/>
              <a:defRPr sz="6400"/>
            </a:lvl1pPr>
            <a:lvl2pPr marL="912636" indent="0">
              <a:buNone/>
              <a:defRPr sz="5600"/>
            </a:lvl2pPr>
            <a:lvl3pPr marL="1825273" indent="0">
              <a:buNone/>
              <a:defRPr sz="4800"/>
            </a:lvl3pPr>
            <a:lvl4pPr marL="2737906" indent="0">
              <a:buNone/>
              <a:defRPr sz="4000"/>
            </a:lvl4pPr>
            <a:lvl5pPr marL="3650540" indent="0">
              <a:buNone/>
              <a:defRPr sz="4000"/>
            </a:lvl5pPr>
            <a:lvl6pPr marL="4563179" indent="0">
              <a:buNone/>
              <a:defRPr sz="4000"/>
            </a:lvl6pPr>
            <a:lvl7pPr marL="5475811" indent="0">
              <a:buNone/>
              <a:defRPr sz="4000"/>
            </a:lvl7pPr>
            <a:lvl8pPr marL="6388443" indent="0">
              <a:buNone/>
              <a:defRPr sz="4000"/>
            </a:lvl8pPr>
            <a:lvl9pPr marL="7301077" indent="0">
              <a:buNone/>
              <a:defRPr sz="4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3876" y="4292626"/>
            <a:ext cx="5486400" cy="644526"/>
          </a:xfrm>
        </p:spPr>
        <p:txBody>
          <a:bodyPr/>
          <a:lstStyle>
            <a:lvl1pPr marL="0" indent="0">
              <a:buNone/>
              <a:defRPr sz="2800"/>
            </a:lvl1pPr>
            <a:lvl2pPr marL="912636" indent="0">
              <a:buNone/>
              <a:defRPr sz="2400"/>
            </a:lvl2pPr>
            <a:lvl3pPr marL="1825273" indent="0">
              <a:buNone/>
              <a:defRPr sz="2000"/>
            </a:lvl3pPr>
            <a:lvl4pPr marL="2737906" indent="0">
              <a:buNone/>
              <a:defRPr sz="1800"/>
            </a:lvl4pPr>
            <a:lvl5pPr marL="3650540" indent="0">
              <a:buNone/>
              <a:defRPr sz="1800"/>
            </a:lvl5pPr>
            <a:lvl6pPr marL="4563179" indent="0">
              <a:buNone/>
              <a:defRPr sz="1800"/>
            </a:lvl6pPr>
            <a:lvl7pPr marL="5475811" indent="0">
              <a:buNone/>
              <a:defRPr sz="1800"/>
            </a:lvl7pPr>
            <a:lvl8pPr marL="6388443" indent="0">
              <a:buNone/>
              <a:defRPr sz="1800"/>
            </a:lvl8pPr>
            <a:lvl9pPr marL="7301077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88DD4D-C64E-4726-8D25-14BA8F711F3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39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5F3192-3CCA-45BE-A221-4B48F7E4874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185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2250"/>
            <a:ext cx="2057400" cy="46767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2250"/>
            <a:ext cx="5867400" cy="46767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EB703-ABF1-4C6E-8227-BF8507A2BE8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587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7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225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428" tIns="41720" rIns="83428" bIns="41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79526"/>
            <a:ext cx="8229600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428" tIns="41720" rIns="83428" bIns="41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94276"/>
            <a:ext cx="2133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3428" tIns="41720" rIns="83428" bIns="41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94276"/>
            <a:ext cx="2895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3428" tIns="41720" rIns="83428" bIns="41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94276"/>
            <a:ext cx="2133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3428" tIns="41720" rIns="83428" bIns="41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7009AEF-738A-42C1-AEA8-C0C947AD8E9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9144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833412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3412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ctr" defTabSz="833412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ctr" defTabSz="833412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ctr" defTabSz="833412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912636" algn="ctr" defTabSz="833412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1825273" algn="ctr" defTabSz="833412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2737906" algn="ctr" defTabSz="833412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3650540" algn="ctr" defTabSz="833412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10554" indent="-310554" algn="l" defTabSz="833412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78133" indent="-259853" algn="l" defTabSz="833412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042564" indent="-209152" algn="l" defTabSz="833412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3pPr>
      <a:lvl4pPr marL="1457679" indent="-205979" algn="l" defTabSz="833412" rtl="0" eaLnBrk="0" fontAlgn="base" hangingPunct="0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</a:defRPr>
      </a:lvl4pPr>
      <a:lvl5pPr marL="1875973" indent="-205979" algn="l" defTabSz="833412" rtl="0" eaLnBrk="0" fontAlgn="base" hangingPunct="0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5pPr>
      <a:lvl6pPr marL="2788609" indent="-205979" algn="l" defTabSz="833412" rtl="0" eaLnBrk="0" fontAlgn="base" hangingPunct="0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6pPr>
      <a:lvl7pPr marL="3701243" indent="-205979" algn="l" defTabSz="833412" rtl="0" eaLnBrk="0" fontAlgn="base" hangingPunct="0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7pPr>
      <a:lvl8pPr marL="4613875" indent="-205979" algn="l" defTabSz="833412" rtl="0" eaLnBrk="0" fontAlgn="base" hangingPunct="0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8pPr>
      <a:lvl9pPr marL="5526514" indent="-205979" algn="l" defTabSz="833412" rtl="0" eaLnBrk="0" fontAlgn="base" hangingPunct="0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82527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2636" algn="l" defTabSz="182527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5273" algn="l" defTabSz="182527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37906" algn="l" defTabSz="182527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0540" algn="l" defTabSz="182527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63179" algn="l" defTabSz="182527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75811" algn="l" defTabSz="182527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88443" algn="l" defTabSz="182527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01077" algn="l" defTabSz="182527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16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12" Type="http://schemas.microsoft.com/office/2007/relationships/hdphoto" Target="../media/hdphoto9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microsoft.com/office/2007/relationships/hdphoto" Target="../media/hdphoto8.wdp"/><Relationship Id="rId4" Type="http://schemas.openxmlformats.org/officeDocument/2006/relationships/image" Target="../media/image11.png"/><Relationship Id="rId9" Type="http://schemas.openxmlformats.org/officeDocument/2006/relationships/image" Target="../media/image14.png"/><Relationship Id="rId14" Type="http://schemas.microsoft.com/office/2007/relationships/hdphoto" Target="../media/hdphoto10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18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12" Type="http://schemas.microsoft.com/office/2007/relationships/hdphoto" Target="../media/hdphoto9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microsoft.com/office/2007/relationships/hdphoto" Target="../media/hdphoto8.wdp"/><Relationship Id="rId4" Type="http://schemas.openxmlformats.org/officeDocument/2006/relationships/image" Target="../media/image11.png"/><Relationship Id="rId9" Type="http://schemas.openxmlformats.org/officeDocument/2006/relationships/image" Target="../media/image14.png"/><Relationship Id="rId14" Type="http://schemas.microsoft.com/office/2007/relationships/hdphoto" Target="../media/hdphoto10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microsoft.com/office/2007/relationships/hdphoto" Target="../media/hdphoto1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microsoft.com/office/2007/relationships/hdphoto" Target="../media/hdphoto13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5.wdp"/><Relationship Id="rId5" Type="http://schemas.openxmlformats.org/officeDocument/2006/relationships/image" Target="../media/image28.png"/><Relationship Id="rId4" Type="http://schemas.microsoft.com/office/2007/relationships/hdphoto" Target="../media/hdphoto14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microsoft.com/office/2007/relationships/hdphoto" Target="../media/hdphoto16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7.wdp"/><Relationship Id="rId5" Type="http://schemas.openxmlformats.org/officeDocument/2006/relationships/image" Target="../media/image32.png"/><Relationship Id="rId4" Type="http://schemas.microsoft.com/office/2007/relationships/hdphoto" Target="../media/hdphoto16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 descr="E:\CB Personal\Slides\Pictures from Shutterstock 12-27-11 thru 1-26-12\SW Cards 8-1 shutterstock_6475591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623"/>
          <a:stretch/>
        </p:blipFill>
        <p:spPr bwMode="auto">
          <a:xfrm>
            <a:off x="-8739" y="1981148"/>
            <a:ext cx="9160752" cy="3504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E:\CB Personal\Slides\Pictures from Shutterstock 12-27-11 thru 1-26-12\SW Cards 4-1 shutterstock_77036029.jpg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556" b="87879" l="25868" r="807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48" r="19585"/>
          <a:stretch/>
        </p:blipFill>
        <p:spPr bwMode="auto">
          <a:xfrm flipH="1">
            <a:off x="5476271" y="2263485"/>
            <a:ext cx="1238647" cy="2831946"/>
          </a:xfrm>
          <a:prstGeom prst="rect">
            <a:avLst/>
          </a:prstGeom>
          <a:noFill/>
          <a:effectLst>
            <a:glow rad="88900">
              <a:schemeClr val="tx1">
                <a:lumMod val="75000"/>
                <a:alpha val="60000"/>
              </a:schemeClr>
            </a:glo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588" y="457496"/>
            <a:ext cx="9142824" cy="1960593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lIns="0" tIns="112508" rIns="0" bIns="112508"/>
          <a:lstStyle/>
          <a:p>
            <a:pPr defTabSz="2250803">
              <a:lnSpc>
                <a:spcPts val="5999"/>
              </a:lnSpc>
            </a:pPr>
            <a:endParaRPr lang="en-US" sz="5999" dirty="0">
              <a:solidFill>
                <a:prstClr val="black"/>
              </a:solidFill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57032" y="845811"/>
            <a:ext cx="9104307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365715" defTabSz="2250803">
              <a:lnSpc>
                <a:spcPts val="5999"/>
              </a:lnSpc>
            </a:pPr>
            <a:r>
              <a:rPr lang="en-US" sz="5799" b="1" u="sng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fear him</a:t>
            </a:r>
            <a:r>
              <a:rPr lang="en-US" sz="5799" dirty="0">
                <a:solidFill>
                  <a:srgbClr val="FFFFFF"/>
                </a:solidFill>
              </a:rPr>
              <a:t> which is </a:t>
            </a:r>
            <a:r>
              <a:rPr lang="en-US" sz="5799" b="1" u="sng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able</a:t>
            </a:r>
            <a:r>
              <a:rPr lang="en-US" sz="5799" dirty="0">
                <a:solidFill>
                  <a:srgbClr val="FFFFFF"/>
                </a:solidFill>
              </a:rPr>
              <a:t> to destroy </a:t>
            </a:r>
            <a:r>
              <a:rPr lang="en-US" sz="2000" dirty="0">
                <a:solidFill>
                  <a:srgbClr val="191919"/>
                </a:solidFill>
              </a:rPr>
              <a:t>both soul and body </a:t>
            </a:r>
            <a:r>
              <a:rPr lang="en-US" sz="5799" dirty="0">
                <a:solidFill>
                  <a:prstClr val="white"/>
                </a:solidFill>
              </a:rPr>
              <a:t>in hell.</a:t>
            </a: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7642183" y="1998495"/>
            <a:ext cx="134652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34925"/>
            <a:r>
              <a:rPr lang="en-US" sz="1600" dirty="0">
                <a:solidFill>
                  <a:srgbClr val="5968B0"/>
                </a:solidFill>
              </a:rPr>
              <a:t>Matthew 10:28</a:t>
            </a:r>
          </a:p>
        </p:txBody>
      </p:sp>
      <p:pic>
        <p:nvPicPr>
          <p:cNvPr id="11" name="Picture 6" descr="E:\CB Personal\Slides\Pictures from Shutterstock 12-27-11 thru 1-26-12\SW Cards 8-1 shutterstock_64755916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867" b="100000" l="32700" r="65000"/>
                    </a14:imgEffect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50" t="54623" r="28215"/>
          <a:stretch/>
        </p:blipFill>
        <p:spPr bwMode="auto">
          <a:xfrm>
            <a:off x="3122741" y="2701852"/>
            <a:ext cx="4801629" cy="278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-12022" y="4696265"/>
            <a:ext cx="9173364" cy="761902"/>
          </a:xfrm>
          <a:prstGeom prst="rect">
            <a:avLst/>
          </a:prstGeom>
          <a:solidFill>
            <a:srgbClr val="5968B0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r>
              <a:rPr lang="en-US" sz="2400" b="1" spc="-100" dirty="0">
                <a:ln w="635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      If you were to live the rest of your life as a serial killer</a:t>
            </a:r>
          </a:p>
          <a:p>
            <a:pPr algn="ctr"/>
            <a:r>
              <a:rPr lang="en-US" sz="2400" b="1" spc="-100" dirty="0">
                <a:ln w="635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could that possibly hurt your chances of going to Heaven?</a:t>
            </a: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9662" y="4706513"/>
            <a:ext cx="597393" cy="369332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 algn="ctr"/>
            <a:r>
              <a:rPr lang="en-US" sz="2400" b="1" dirty="0">
                <a:ln w="635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Q2:</a:t>
            </a: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-6937" y="3445544"/>
            <a:ext cx="9160752" cy="496198"/>
          </a:xfrm>
          <a:prstGeom prst="rect">
            <a:avLst/>
          </a:prstGeom>
          <a:solidFill>
            <a:srgbClr val="5968B0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/>
            <a:endParaRPr lang="en-US" sz="2000" b="1" dirty="0">
              <a:ln w="6350">
                <a:solidFill>
                  <a:srgbClr val="000000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350500" y="3455117"/>
            <a:ext cx="88380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>
            <a:spAutoFit/>
          </a:bodyPr>
          <a:lstStyle/>
          <a:p>
            <a:pPr algn="ctr" defTabSz="834925">
              <a:tabLst>
                <a:tab pos="5714308" algn="l"/>
              </a:tabLst>
            </a:pPr>
            <a:r>
              <a:rPr lang="en-US" sz="2400" b="1" spc="-80" dirty="0">
                <a:ln w="6350">
                  <a:solidFill>
                    <a:srgbClr val="000000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Can you explain to me your need for righteousness?</a:t>
            </a:r>
            <a:endParaRPr lang="en-US" sz="1800" b="1" spc="-80" dirty="0">
              <a:ln w="6350">
                <a:solidFill>
                  <a:srgbClr val="000000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34" y="3019614"/>
            <a:ext cx="5902113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600" b="1" spc="-40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2 quick questions if I may, please…</a:t>
            </a: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9662" y="3499530"/>
            <a:ext cx="636374" cy="369332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US" sz="2400" b="1" dirty="0">
                <a:ln w="635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Q1: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59" y="3956906"/>
            <a:ext cx="9140354" cy="718145"/>
          </a:xfrm>
          <a:prstGeom prst="rect">
            <a:avLst/>
          </a:prstGeom>
          <a:noFill/>
        </p:spPr>
        <p:txBody>
          <a:bodyPr wrap="square" lIns="73142" tIns="0" rIns="73142" bIns="0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sz="2600" b="1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/>
              </a:rPr>
              <a:t>It’s a tough question, I know.  Stay with me here, </a:t>
            </a:r>
          </a:p>
          <a:p>
            <a:pPr>
              <a:lnSpc>
                <a:spcPts val="2800"/>
              </a:lnSpc>
            </a:pPr>
            <a:r>
              <a:rPr lang="en-US" sz="2600" b="1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/>
              </a:rPr>
              <a:t>you’re about to learn the correct answer: </a:t>
            </a:r>
            <a:r>
              <a:rPr lang="en-US" sz="2800" b="1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/>
              </a:rPr>
              <a:t>God’s answer!</a:t>
            </a:r>
            <a:endParaRPr lang="en-US" sz="2400" b="1" dirty="0">
              <a:ln w="3175">
                <a:solidFill>
                  <a:srgbClr val="000000"/>
                </a:solidFill>
              </a:ln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588" y="-14124"/>
            <a:ext cx="9142824" cy="815821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endParaRPr lang="en-US" sz="7999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97943" y="350495"/>
            <a:ext cx="2285706" cy="36571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999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064" y="24486"/>
            <a:ext cx="9142824" cy="769441"/>
          </a:xfrm>
          <a:prstGeom prst="rect">
            <a:avLst/>
          </a:prstGeom>
          <a:noFill/>
        </p:spPr>
        <p:txBody>
          <a:bodyPr wrap="square" lIns="36571" tIns="0" rIns="18286" bIns="0" rtlCol="0">
            <a:spAutoFit/>
          </a:bodyPr>
          <a:lstStyle/>
          <a:p>
            <a:pPr>
              <a:lnSpc>
                <a:spcPts val="3000"/>
              </a:lnSpc>
              <a:tabLst>
                <a:tab pos="2514296" algn="l"/>
              </a:tabLst>
            </a:pPr>
            <a:r>
              <a:rPr lang="en-US" sz="2900" spc="-100" dirty="0">
                <a:solidFill>
                  <a:prstClr val="black"/>
                </a:solidFill>
              </a:rPr>
              <a:t>If an </a:t>
            </a:r>
            <a:r>
              <a:rPr lang="en-US" sz="2900" b="1" spc="-100" dirty="0">
                <a:ln w="635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Almighty God</a:t>
            </a:r>
            <a:r>
              <a:rPr lang="en-US" sz="2900" spc="-100" dirty="0">
                <a:solidFill>
                  <a:prstClr val="black"/>
                </a:solidFill>
              </a:rPr>
              <a:t> decides, for whatever reason, to put you in Hell, you won’t be able to stop Him. So, you should...</a:t>
            </a:r>
          </a:p>
        </p:txBody>
      </p:sp>
    </p:spTree>
    <p:extLst>
      <p:ext uri="{BB962C8B-B14F-4D97-AF65-F5344CB8AC3E}">
        <p14:creationId xmlns:p14="http://schemas.microsoft.com/office/powerpoint/2010/main" val="111353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"/>
          <p:cNvSpPr>
            <a:spLocks noChangeArrowheads="1"/>
          </p:cNvSpPr>
          <p:nvPr/>
        </p:nvSpPr>
        <p:spPr bwMode="auto">
          <a:xfrm>
            <a:off x="588" y="4953545"/>
            <a:ext cx="9142824" cy="530283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128000" anchor="ctr" anchorCtr="0"/>
          <a:lstStyle/>
          <a:p>
            <a:pPr algn="ctr" defTabSz="834925">
              <a:tabLst>
                <a:tab pos="574606" algn="l"/>
              </a:tabLst>
            </a:pPr>
            <a:endParaRPr lang="en-US" sz="3400" spc="-100" dirty="0">
              <a:solidFill>
                <a:prstClr val="black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523412" y="5332523"/>
            <a:ext cx="1407994" cy="36571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999" dirty="0"/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588" y="352"/>
            <a:ext cx="9142824" cy="523809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endParaRPr lang="en-US" sz="7999" dirty="0">
              <a:solidFill>
                <a:prstClr val="black"/>
              </a:solidFill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588" y="514242"/>
            <a:ext cx="9142824" cy="1643292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834925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41744" y="957260"/>
            <a:ext cx="1316567" cy="54857"/>
          </a:xfrm>
          <a:prstGeom prst="rect">
            <a:avLst/>
          </a:prstGeom>
          <a:solidFill>
            <a:schemeClr val="tx1"/>
          </a:solidFill>
          <a:ln w="63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999" dirty="0"/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1384080" y="2533723"/>
            <a:ext cx="18992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600" i="1" dirty="0">
                <a:solidFill>
                  <a:schemeClr val="bg1"/>
                </a:solidFill>
              </a:rPr>
              <a:t>I gave lots to charity</a:t>
            </a:r>
          </a:p>
        </p:txBody>
      </p: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18300" y="2159987"/>
            <a:ext cx="194251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834925"/>
            <a:r>
              <a:rPr lang="en-US" sz="1600" i="1" spc="-80" dirty="0">
                <a:solidFill>
                  <a:srgbClr val="191919"/>
                </a:solidFill>
              </a:rPr>
              <a:t>I loved my fellow man</a:t>
            </a:r>
          </a:p>
        </p:txBody>
      </p:sp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6278766" y="3699865"/>
            <a:ext cx="279980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600" i="1" dirty="0">
                <a:solidFill>
                  <a:schemeClr val="bg1"/>
                </a:solidFill>
              </a:rPr>
              <a:t>I fought for equality and justice</a:t>
            </a:r>
          </a:p>
        </p:txBody>
      </p:sp>
      <p:sp>
        <p:nvSpPr>
          <p:cNvPr id="26" name="Text Box 16"/>
          <p:cNvSpPr txBox="1">
            <a:spLocks noChangeArrowheads="1"/>
          </p:cNvSpPr>
          <p:nvPr/>
        </p:nvSpPr>
        <p:spPr bwMode="auto">
          <a:xfrm>
            <a:off x="54807" y="3683885"/>
            <a:ext cx="21650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600" i="1" dirty="0">
                <a:solidFill>
                  <a:schemeClr val="bg1"/>
                </a:solidFill>
              </a:rPr>
              <a:t>I adopted poor children</a:t>
            </a:r>
          </a:p>
        </p:txBody>
      </p:sp>
      <p:sp>
        <p:nvSpPr>
          <p:cNvPr id="27" name="Text Box 17"/>
          <p:cNvSpPr txBox="1">
            <a:spLocks noChangeArrowheads="1"/>
          </p:cNvSpPr>
          <p:nvPr/>
        </p:nvSpPr>
        <p:spPr bwMode="auto">
          <a:xfrm>
            <a:off x="2533078" y="2054926"/>
            <a:ext cx="354039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834925"/>
            <a:r>
              <a:rPr lang="en-US" sz="3000" b="1" spc="-80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“I was pretty good”</a:t>
            </a:r>
          </a:p>
        </p:txBody>
      </p:sp>
      <p:sp>
        <p:nvSpPr>
          <p:cNvPr id="28" name="Text Box 18"/>
          <p:cNvSpPr txBox="1">
            <a:spLocks noChangeArrowheads="1"/>
          </p:cNvSpPr>
          <p:nvPr/>
        </p:nvSpPr>
        <p:spPr bwMode="auto">
          <a:xfrm>
            <a:off x="2319535" y="3578546"/>
            <a:ext cx="386163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1600" b="1" spc="-40">
                <a:ln w="9525">
                  <a:solidFill>
                    <a:schemeClr val="bg1"/>
                  </a:solidFill>
                </a:ln>
                <a:solidFill>
                  <a:srgbClr val="FFFF66"/>
                </a:solidFill>
              </a:defRPr>
            </a:lvl1pPr>
          </a:lstStyle>
          <a:p>
            <a:pPr algn="ctr"/>
            <a:r>
              <a:rPr lang="en-US" sz="3000" dirty="0">
                <a:solidFill>
                  <a:schemeClr val="tx1"/>
                </a:solidFill>
              </a:rPr>
              <a:t>“I believed in Jesus”</a:t>
            </a:r>
          </a:p>
        </p:txBody>
      </p:sp>
      <p:sp>
        <p:nvSpPr>
          <p:cNvPr id="29" name="Text Box 20"/>
          <p:cNvSpPr txBox="1">
            <a:spLocks noChangeArrowheads="1"/>
          </p:cNvSpPr>
          <p:nvPr/>
        </p:nvSpPr>
        <p:spPr bwMode="auto">
          <a:xfrm>
            <a:off x="2396393" y="2816736"/>
            <a:ext cx="423609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1600" b="1" spc="-40">
                <a:ln w="9525">
                  <a:solidFill>
                    <a:schemeClr val="bg1"/>
                  </a:solidFill>
                </a:ln>
                <a:solidFill>
                  <a:srgbClr val="FFFF66"/>
                </a:solidFill>
              </a:defRPr>
            </a:lvl1pPr>
          </a:lstStyle>
          <a:p>
            <a:pPr algn="ctr"/>
            <a:r>
              <a:rPr lang="en-US" sz="3000" dirty="0">
                <a:solidFill>
                  <a:schemeClr val="tx1"/>
                </a:solidFill>
              </a:rPr>
              <a:t>“I never killed anyone”</a:t>
            </a:r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5486284" y="4101341"/>
            <a:ext cx="338458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600" i="1" dirty="0">
                <a:solidFill>
                  <a:schemeClr val="bg1"/>
                </a:solidFill>
              </a:rPr>
              <a:t>I did everything my religion told me to</a:t>
            </a:r>
          </a:p>
        </p:txBody>
      </p:sp>
      <p:sp>
        <p:nvSpPr>
          <p:cNvPr id="31" name="Text Box 23"/>
          <p:cNvSpPr txBox="1">
            <a:spLocks noChangeArrowheads="1"/>
          </p:cNvSpPr>
          <p:nvPr/>
        </p:nvSpPr>
        <p:spPr bwMode="auto">
          <a:xfrm>
            <a:off x="1314315" y="4351444"/>
            <a:ext cx="69619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834925"/>
            <a:r>
              <a:rPr lang="en-US" sz="2600" b="1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“</a:t>
            </a:r>
            <a:r>
              <a:rPr lang="en-US" sz="2800" b="1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I went to church</a:t>
            </a:r>
            <a:r>
              <a:rPr lang="en-US" sz="2600" b="1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” … </a:t>
            </a:r>
            <a:r>
              <a:rPr lang="en-US" sz="2800" b="1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blah, blah, blah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7165" y="-37719"/>
            <a:ext cx="9142824" cy="566299"/>
          </a:xfrm>
          <a:prstGeom prst="rect">
            <a:avLst/>
          </a:prstGeom>
          <a:noFill/>
        </p:spPr>
        <p:txBody>
          <a:bodyPr wrap="square" lIns="54857" tIns="73142" rIns="18286" rtlCol="0">
            <a:spAutoFit/>
          </a:bodyPr>
          <a:lstStyle/>
          <a:p>
            <a:r>
              <a:rPr lang="en-US" sz="2900" spc="-180" dirty="0">
                <a:solidFill>
                  <a:prstClr val="black"/>
                </a:solidFill>
              </a:rPr>
              <a:t>Many</a:t>
            </a:r>
            <a:r>
              <a:rPr lang="en-US" sz="2600" spc="-180" dirty="0">
                <a:solidFill>
                  <a:prstClr val="black"/>
                </a:solidFill>
              </a:rPr>
              <a:t> </a:t>
            </a:r>
            <a:r>
              <a:rPr lang="en-US" sz="2900" spc="-180" dirty="0">
                <a:solidFill>
                  <a:prstClr val="black"/>
                </a:solidFill>
              </a:rPr>
              <a:t>will</a:t>
            </a:r>
            <a:r>
              <a:rPr lang="en-US" sz="2600" spc="-180" dirty="0">
                <a:solidFill>
                  <a:prstClr val="black"/>
                </a:solidFill>
              </a:rPr>
              <a:t> </a:t>
            </a:r>
            <a:r>
              <a:rPr lang="en-US" sz="2900" spc="-180" dirty="0">
                <a:solidFill>
                  <a:prstClr val="black"/>
                </a:solidFill>
              </a:rPr>
              <a:t>beg</a:t>
            </a:r>
            <a:r>
              <a:rPr lang="en-US" sz="2600" spc="-180" dirty="0">
                <a:solidFill>
                  <a:prstClr val="black"/>
                </a:solidFill>
              </a:rPr>
              <a:t> </a:t>
            </a:r>
            <a:r>
              <a:rPr lang="en-US" sz="2900" spc="-180" dirty="0">
                <a:solidFill>
                  <a:prstClr val="black"/>
                </a:solidFill>
              </a:rPr>
              <a:t>and</a:t>
            </a:r>
            <a:r>
              <a:rPr lang="en-US" sz="2600" spc="-180" dirty="0">
                <a:solidFill>
                  <a:prstClr val="black"/>
                </a:solidFill>
              </a:rPr>
              <a:t> </a:t>
            </a:r>
            <a:r>
              <a:rPr lang="en-US" sz="2900" spc="-180" dirty="0">
                <a:solidFill>
                  <a:prstClr val="black"/>
                </a:solidFill>
              </a:rPr>
              <a:t>plead</a:t>
            </a:r>
            <a:r>
              <a:rPr lang="en-US" sz="2600" spc="-180" dirty="0">
                <a:solidFill>
                  <a:prstClr val="black"/>
                </a:solidFill>
              </a:rPr>
              <a:t> </a:t>
            </a:r>
            <a:r>
              <a:rPr lang="en-US" sz="2900" spc="-180" dirty="0">
                <a:solidFill>
                  <a:prstClr val="black"/>
                </a:solidFill>
              </a:rPr>
              <a:t>with</a:t>
            </a:r>
            <a:r>
              <a:rPr lang="en-US" sz="2600" spc="-180" dirty="0">
                <a:solidFill>
                  <a:prstClr val="black"/>
                </a:solidFill>
              </a:rPr>
              <a:t> </a:t>
            </a:r>
            <a:r>
              <a:rPr lang="en-US" sz="2900" spc="-180" dirty="0">
                <a:solidFill>
                  <a:prstClr val="black"/>
                </a:solidFill>
              </a:rPr>
              <a:t>God</a:t>
            </a:r>
            <a:r>
              <a:rPr lang="en-US" sz="2600" spc="-180" dirty="0">
                <a:solidFill>
                  <a:prstClr val="black"/>
                </a:solidFill>
              </a:rPr>
              <a:t> </a:t>
            </a:r>
            <a:r>
              <a:rPr lang="en-US" sz="2900" spc="-180" dirty="0">
                <a:solidFill>
                  <a:prstClr val="black"/>
                </a:solidFill>
              </a:rPr>
              <a:t>on</a:t>
            </a:r>
            <a:r>
              <a:rPr lang="en-US" sz="2600" spc="-180" dirty="0">
                <a:solidFill>
                  <a:prstClr val="black"/>
                </a:solidFill>
              </a:rPr>
              <a:t> </a:t>
            </a:r>
            <a:r>
              <a:rPr lang="en-US" sz="2900" spc="-180" dirty="0">
                <a:solidFill>
                  <a:prstClr val="black"/>
                </a:solidFill>
              </a:rPr>
              <a:t>Judgment</a:t>
            </a:r>
            <a:r>
              <a:rPr lang="en-US" sz="2600" spc="-180" dirty="0">
                <a:solidFill>
                  <a:prstClr val="black"/>
                </a:solidFill>
              </a:rPr>
              <a:t> </a:t>
            </a:r>
            <a:r>
              <a:rPr lang="en-US" sz="2900" spc="-180" dirty="0">
                <a:solidFill>
                  <a:prstClr val="black"/>
                </a:solidFill>
              </a:rPr>
              <a:t>Day</a:t>
            </a:r>
            <a:r>
              <a:rPr lang="en-US" sz="2600" spc="-180" dirty="0">
                <a:solidFill>
                  <a:prstClr val="black"/>
                </a:solidFill>
              </a:rPr>
              <a:t>. </a:t>
            </a:r>
            <a:r>
              <a:rPr lang="en-US" sz="2900" spc="-180" dirty="0">
                <a:solidFill>
                  <a:prstClr val="black"/>
                </a:solidFill>
              </a:rPr>
              <a:t>Jesus</a:t>
            </a:r>
            <a:r>
              <a:rPr lang="en-US" sz="2600" spc="-180" dirty="0">
                <a:solidFill>
                  <a:prstClr val="black"/>
                </a:solidFill>
              </a:rPr>
              <a:t> </a:t>
            </a:r>
            <a:r>
              <a:rPr lang="en-US" sz="2900" spc="-180" dirty="0">
                <a:solidFill>
                  <a:prstClr val="black"/>
                </a:solidFill>
              </a:rPr>
              <a:t>said</a:t>
            </a:r>
            <a:r>
              <a:rPr lang="en-US" sz="2600" spc="-180" dirty="0">
                <a:solidFill>
                  <a:prstClr val="black"/>
                </a:solidFill>
              </a:rPr>
              <a:t>:</a:t>
            </a:r>
          </a:p>
        </p:txBody>
      </p:sp>
      <p:sp>
        <p:nvSpPr>
          <p:cNvPr id="20" name="Text Box 23"/>
          <p:cNvSpPr txBox="1">
            <a:spLocks noChangeArrowheads="1"/>
          </p:cNvSpPr>
          <p:nvPr/>
        </p:nvSpPr>
        <p:spPr bwMode="auto">
          <a:xfrm>
            <a:off x="1196050" y="3288633"/>
            <a:ext cx="270106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600" i="1" dirty="0">
                <a:solidFill>
                  <a:schemeClr val="bg1"/>
                </a:solidFill>
              </a:rPr>
              <a:t>I kept the 10 commandments</a:t>
            </a:r>
          </a:p>
        </p:txBody>
      </p:sp>
      <p:sp>
        <p:nvSpPr>
          <p:cNvPr id="22" name="Text Box 23"/>
          <p:cNvSpPr txBox="1">
            <a:spLocks noChangeArrowheads="1"/>
          </p:cNvSpPr>
          <p:nvPr/>
        </p:nvSpPr>
        <p:spPr bwMode="auto">
          <a:xfrm>
            <a:off x="884651" y="4074777"/>
            <a:ext cx="235192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600" i="1" dirty="0">
                <a:solidFill>
                  <a:schemeClr val="bg1"/>
                </a:solidFill>
              </a:rPr>
              <a:t>I asked you into my heart</a:t>
            </a:r>
          </a:p>
        </p:txBody>
      </p:sp>
      <p:sp>
        <p:nvSpPr>
          <p:cNvPr id="32" name="Text Box 23"/>
          <p:cNvSpPr txBox="1">
            <a:spLocks noChangeArrowheads="1"/>
          </p:cNvSpPr>
          <p:nvPr/>
        </p:nvSpPr>
        <p:spPr bwMode="auto">
          <a:xfrm>
            <a:off x="6705326" y="2919098"/>
            <a:ext cx="23532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600" i="1" dirty="0">
                <a:solidFill>
                  <a:schemeClr val="bg1"/>
                </a:solidFill>
              </a:rPr>
              <a:t>All religions are the same</a:t>
            </a:r>
          </a:p>
        </p:txBody>
      </p:sp>
      <p:sp>
        <p:nvSpPr>
          <p:cNvPr id="35" name="Text Box 23"/>
          <p:cNvSpPr txBox="1">
            <a:spLocks noChangeArrowheads="1"/>
          </p:cNvSpPr>
          <p:nvPr/>
        </p:nvSpPr>
        <p:spPr bwMode="auto">
          <a:xfrm>
            <a:off x="123086" y="2904639"/>
            <a:ext cx="23307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600" i="1" dirty="0">
                <a:solidFill>
                  <a:schemeClr val="bg1"/>
                </a:solidFill>
              </a:rPr>
              <a:t>I followed the golden rule</a:t>
            </a:r>
          </a:p>
        </p:txBody>
      </p:sp>
      <p:sp>
        <p:nvSpPr>
          <p:cNvPr id="36" name="Text Box 23"/>
          <p:cNvSpPr txBox="1">
            <a:spLocks noChangeArrowheads="1"/>
          </p:cNvSpPr>
          <p:nvPr/>
        </p:nvSpPr>
        <p:spPr bwMode="auto">
          <a:xfrm>
            <a:off x="7534987" y="4477532"/>
            <a:ext cx="167618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600" i="1" dirty="0">
                <a:solidFill>
                  <a:schemeClr val="bg1"/>
                </a:solidFill>
              </a:rPr>
              <a:t>I am an atheist</a:t>
            </a:r>
          </a:p>
        </p:txBody>
      </p:sp>
      <p:sp>
        <p:nvSpPr>
          <p:cNvPr id="37" name="Text Box 13"/>
          <p:cNvSpPr txBox="1">
            <a:spLocks noChangeArrowheads="1"/>
          </p:cNvSpPr>
          <p:nvPr/>
        </p:nvSpPr>
        <p:spPr bwMode="auto">
          <a:xfrm>
            <a:off x="12" y="4483680"/>
            <a:ext cx="149303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600" i="1" dirty="0">
                <a:solidFill>
                  <a:schemeClr val="bg1"/>
                </a:solidFill>
              </a:rPr>
              <a:t>I was a deacon</a:t>
            </a:r>
          </a:p>
        </p:txBody>
      </p: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7467229" y="2517417"/>
            <a:ext cx="14241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600" i="1" dirty="0">
                <a:solidFill>
                  <a:schemeClr val="bg1"/>
                </a:solidFill>
              </a:rPr>
              <a:t>I was baptized</a:t>
            </a:r>
          </a:p>
        </p:txBody>
      </p: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6155087" y="2133679"/>
            <a:ext cx="21925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600" i="1" dirty="0">
                <a:solidFill>
                  <a:schemeClr val="bg1"/>
                </a:solidFill>
              </a:rPr>
              <a:t>I taught Sunday School</a:t>
            </a: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5181523" y="2573110"/>
            <a:ext cx="19819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600" i="1" dirty="0">
                <a:solidFill>
                  <a:schemeClr val="bg1"/>
                </a:solidFill>
              </a:rPr>
              <a:t>My dad was a pastor</a:t>
            </a: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5486283" y="3300972"/>
            <a:ext cx="34105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600" i="1" dirty="0">
                <a:solidFill>
                  <a:schemeClr val="bg1"/>
                </a:solidFill>
              </a:rPr>
              <a:t>I built churches, houses and hospitals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282057" y="5331458"/>
            <a:ext cx="2029707" cy="36571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999" dirty="0"/>
          </a:p>
        </p:txBody>
      </p:sp>
      <p:sp>
        <p:nvSpPr>
          <p:cNvPr id="46083" name="TextBox 7"/>
          <p:cNvSpPr txBox="1">
            <a:spLocks noChangeArrowheads="1"/>
          </p:cNvSpPr>
          <p:nvPr/>
        </p:nvSpPr>
        <p:spPr bwMode="auto">
          <a:xfrm>
            <a:off x="123085" y="524067"/>
            <a:ext cx="9020328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4200"/>
              </a:lnSpc>
            </a:pPr>
            <a:r>
              <a:rPr lang="en-US" sz="4200" b="1" dirty="0">
                <a:ln>
                  <a:solidFill>
                    <a:srgbClr val="404040"/>
                  </a:solidFill>
                </a:ln>
                <a:solidFill>
                  <a:schemeClr val="tx1"/>
                </a:solidFill>
              </a:rPr>
              <a:t>Many</a:t>
            </a:r>
            <a:r>
              <a:rPr lang="en-US" sz="4000" dirty="0">
                <a:solidFill>
                  <a:schemeClr val="tx1"/>
                </a:solidFill>
              </a:rPr>
              <a:t> will say </a:t>
            </a:r>
            <a:r>
              <a:rPr lang="en-US" sz="4000" spc="-100" dirty="0">
                <a:solidFill>
                  <a:schemeClr val="tx1"/>
                </a:solidFill>
              </a:rPr>
              <a:t>to me in that day, </a:t>
            </a:r>
          </a:p>
          <a:p>
            <a:pPr>
              <a:lnSpc>
                <a:spcPts val="4200"/>
              </a:lnSpc>
            </a:pPr>
            <a:r>
              <a:rPr lang="en-US" sz="4000" spc="-100" dirty="0">
                <a:solidFill>
                  <a:schemeClr val="tx1"/>
                </a:solidFill>
              </a:rPr>
              <a:t>Lord, Lord, have we not </a:t>
            </a:r>
            <a:r>
              <a:rPr lang="en-US" sz="2800" spc="-1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…</a:t>
            </a:r>
            <a:r>
              <a:rPr lang="en-US" sz="4000" spc="-100" dirty="0">
                <a:solidFill>
                  <a:schemeClr val="tx1"/>
                </a:solidFill>
              </a:rPr>
              <a:t> </a:t>
            </a:r>
            <a:r>
              <a:rPr lang="en-US" sz="4000" spc="-180" dirty="0">
                <a:solidFill>
                  <a:schemeClr val="tx1"/>
                </a:solidFill>
              </a:rPr>
              <a:t>in thy name </a:t>
            </a:r>
          </a:p>
          <a:p>
            <a:pPr>
              <a:lnSpc>
                <a:spcPts val="4200"/>
              </a:lnSpc>
            </a:pPr>
            <a:r>
              <a:rPr lang="en-US" sz="4000" spc="-180" dirty="0">
                <a:solidFill>
                  <a:schemeClr val="tx1"/>
                </a:solidFill>
              </a:rPr>
              <a:t>done many wonderful </a:t>
            </a:r>
            <a:r>
              <a:rPr lang="en-US" sz="4000" b="1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4000" dirty="0">
                <a:solidFill>
                  <a:schemeClr val="tx1"/>
                </a:solidFill>
              </a:rPr>
              <a:t>?</a:t>
            </a:r>
            <a:endParaRPr lang="en-US" sz="4000" dirty="0">
              <a:solidFill>
                <a:srgbClr val="FFFF66"/>
              </a:solidFill>
            </a:endParaRPr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BD3C15C4-581A-41A6-A1EA-B56829B62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968" y="4948193"/>
            <a:ext cx="9142824" cy="530283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128000" anchor="ctr" anchorCtr="0"/>
          <a:lstStyle/>
          <a:p>
            <a:pPr algn="ctr" defTabSz="834925">
              <a:tabLst>
                <a:tab pos="574606" algn="l"/>
              </a:tabLst>
            </a:pPr>
            <a:r>
              <a:rPr lang="en-US" sz="3400" spc="-100" dirty="0">
                <a:solidFill>
                  <a:prstClr val="black"/>
                </a:solidFill>
              </a:rPr>
              <a:t>How </a:t>
            </a:r>
            <a:r>
              <a:rPr lang="en-US" sz="3400" b="1" spc="-10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exactly</a:t>
            </a:r>
            <a:r>
              <a:rPr lang="en-US" sz="3400" spc="-100" dirty="0">
                <a:solidFill>
                  <a:prstClr val="black"/>
                </a:solidFill>
              </a:rPr>
              <a:t> will Jesus answer </a:t>
            </a:r>
            <a:r>
              <a:rPr lang="en-US" sz="3400" b="1" spc="-10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every time</a:t>
            </a:r>
            <a:r>
              <a:rPr lang="en-US" sz="3400" spc="-100" dirty="0">
                <a:solidFill>
                  <a:prstClr val="black"/>
                </a:solidFill>
              </a:rPr>
              <a:t>?</a:t>
            </a:r>
          </a:p>
        </p:txBody>
      </p:sp>
      <p:sp>
        <p:nvSpPr>
          <p:cNvPr id="51" name="Rectangle 6">
            <a:extLst>
              <a:ext uri="{FF2B5EF4-FFF2-40B4-BE49-F238E27FC236}">
                <a16:creationId xmlns:a16="http://schemas.microsoft.com/office/drawing/2014/main" id="{A319450D-97E4-4662-A0F9-C713EFB32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8297" y="1847661"/>
            <a:ext cx="123271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34925"/>
            <a:r>
              <a:rPr lang="en-US" sz="1600" dirty="0">
                <a:solidFill>
                  <a:srgbClr val="5968B0"/>
                </a:solidFill>
              </a:rPr>
              <a:t>Matthew 7:22</a:t>
            </a:r>
          </a:p>
        </p:txBody>
      </p:sp>
    </p:spTree>
    <p:extLst>
      <p:ext uri="{BB962C8B-B14F-4D97-AF65-F5344CB8AC3E}">
        <p14:creationId xmlns:p14="http://schemas.microsoft.com/office/powerpoint/2010/main" val="9459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9" y="499107"/>
            <a:ext cx="9136907" cy="12871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57" rtlCol="0" anchor="ctr"/>
          <a:lstStyle/>
          <a:p>
            <a:pPr algn="ctr"/>
            <a:endParaRPr lang="en-US" sz="7999" dirty="0">
              <a:solidFill>
                <a:srgbClr val="FFFFFF"/>
              </a:solidFill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7608320" y="695369"/>
            <a:ext cx="146674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z="1600" dirty="0">
                <a:solidFill>
                  <a:srgbClr val="5968B0"/>
                </a:solidFill>
              </a:rPr>
              <a:t>+Matthew 25:41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015" y="525311"/>
            <a:ext cx="9110594" cy="1128514"/>
          </a:xfrm>
          <a:prstGeom prst="rect">
            <a:avLst/>
          </a:prstGeom>
          <a:noFill/>
        </p:spPr>
        <p:txBody>
          <a:bodyPr wrap="square" lIns="73142" tIns="0" rIns="0" bIns="0" rtlCol="0">
            <a:spAutoFit/>
          </a:bodyPr>
          <a:lstStyle/>
          <a:p>
            <a:pPr>
              <a:lnSpc>
                <a:spcPts val="4400"/>
              </a:lnSpc>
            </a:pPr>
            <a:r>
              <a:rPr lang="en-US" sz="3600" spc="-40" dirty="0">
                <a:solidFill>
                  <a:srgbClr val="FFFFFF"/>
                </a:solidFill>
              </a:rPr>
              <a:t>I never knew you:</a:t>
            </a:r>
            <a:r>
              <a:rPr lang="en-US" sz="3600" spc="-40" dirty="0">
                <a:solidFill>
                  <a:schemeClr val="tx1"/>
                </a:solidFill>
              </a:rPr>
              <a:t> depart from me,</a:t>
            </a:r>
            <a:r>
              <a:rPr lang="en-US" sz="3600" spc="-40" dirty="0">
                <a:solidFill>
                  <a:srgbClr val="FFFF66"/>
                </a:solidFill>
              </a:rPr>
              <a:t> </a:t>
            </a:r>
          </a:p>
          <a:p>
            <a:pPr>
              <a:lnSpc>
                <a:spcPts val="4400"/>
              </a:lnSpc>
            </a:pPr>
            <a:r>
              <a:rPr lang="en-US" sz="3200" b="1" spc="-4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ye that </a:t>
            </a:r>
            <a:r>
              <a:rPr lang="en-US" sz="4800" b="1" spc="-4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en-US" sz="4200" spc="-40" dirty="0">
                <a:ln w="19050">
                  <a:solidFill>
                    <a:srgbClr val="C0260C"/>
                  </a:solidFill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Cooper Black" panose="0208090404030B020404" pitchFamily="18" charset="0"/>
              </a:rPr>
              <a:t> </a:t>
            </a:r>
            <a:r>
              <a:rPr lang="en-US" sz="4800" b="1" spc="-4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iniquity</a:t>
            </a:r>
            <a:r>
              <a:rPr lang="en-US" sz="2000" spc="-4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…</a:t>
            </a:r>
            <a:r>
              <a:rPr lang="en-US" sz="3600" spc="-80" dirty="0">
                <a:solidFill>
                  <a:schemeClr val="tx1"/>
                </a:solidFill>
              </a:rPr>
              <a:t>into everlasting fire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3F0268-3C54-42BE-8945-FE7385B9234F}"/>
              </a:ext>
            </a:extLst>
          </p:cNvPr>
          <p:cNvSpPr txBox="1"/>
          <p:nvPr/>
        </p:nvSpPr>
        <p:spPr>
          <a:xfrm>
            <a:off x="588" y="356"/>
            <a:ext cx="9142824" cy="486799"/>
          </a:xfrm>
          <a:prstGeom prst="rect">
            <a:avLst/>
          </a:prstGeom>
          <a:solidFill>
            <a:srgbClr val="5968B0"/>
          </a:solidFill>
        </p:spPr>
        <p:txBody>
          <a:bodyPr wrap="square" lIns="36571" tIns="0" rIns="36571" bIns="54857" rtlCol="0" anchor="t" anchorCtr="0">
            <a:noAutofit/>
          </a:bodyPr>
          <a:lstStyle/>
          <a:p>
            <a:pPr>
              <a:lnSpc>
                <a:spcPts val="4000"/>
              </a:lnSpc>
            </a:pPr>
            <a:r>
              <a:rPr lang="en-US" sz="3300" spc="-140" dirty="0"/>
              <a:t> Jesus will answer:</a:t>
            </a:r>
            <a:endParaRPr lang="en-US" sz="3300" b="1" spc="-400" dirty="0"/>
          </a:p>
        </p:txBody>
      </p:sp>
      <p:sp>
        <p:nvSpPr>
          <p:cNvPr id="26" name="Rectangle 6">
            <a:extLst>
              <a:ext uri="{FF2B5EF4-FFF2-40B4-BE49-F238E27FC236}">
                <a16:creationId xmlns:a16="http://schemas.microsoft.com/office/drawing/2014/main" id="{8415E078-604E-4A41-876A-4BA8E11A6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5871" y="563396"/>
            <a:ext cx="123271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34925"/>
            <a:r>
              <a:rPr lang="en-US" sz="1600" dirty="0">
                <a:solidFill>
                  <a:srgbClr val="5968B0"/>
                </a:solidFill>
              </a:rPr>
              <a:t>Matthew 7:23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56E68D8-99E1-8A00-2A21-2BAAD41A2B4A}"/>
              </a:ext>
            </a:extLst>
          </p:cNvPr>
          <p:cNvSpPr txBox="1"/>
          <p:nvPr/>
        </p:nvSpPr>
        <p:spPr>
          <a:xfrm>
            <a:off x="26902" y="2895581"/>
            <a:ext cx="9110594" cy="457141"/>
          </a:xfrm>
          <a:prstGeom prst="rect">
            <a:avLst/>
          </a:prstGeom>
          <a:noFill/>
        </p:spPr>
        <p:txBody>
          <a:bodyPr wrap="square" lIns="36571" tIns="0" rIns="0" bIns="0" rtlCol="0" anchor="t" anchorCtr="0">
            <a:noAutofit/>
          </a:bodyPr>
          <a:lstStyle/>
          <a:p>
            <a:pPr algn="ctr">
              <a:lnSpc>
                <a:spcPts val="4000"/>
              </a:lnSpc>
            </a:pPr>
            <a:r>
              <a:rPr lang="en-US" sz="3800" b="1" spc="-100" dirty="0">
                <a:ln w="1270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Every</a:t>
            </a:r>
            <a:r>
              <a:rPr lang="en-US" sz="3800" b="1" spc="-1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800" b="1" spc="-4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en-US" sz="3800" b="1" spc="-1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800" b="1" spc="-100" dirty="0">
                <a:ln w="1270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that they’ve ever done is:</a:t>
            </a:r>
            <a:endParaRPr lang="en-US" sz="3800" spc="-100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3B5CDA-5350-C3AE-AE66-B88E9D0F525F}"/>
              </a:ext>
            </a:extLst>
          </p:cNvPr>
          <p:cNvSpPr txBox="1"/>
          <p:nvPr/>
        </p:nvSpPr>
        <p:spPr>
          <a:xfrm>
            <a:off x="588" y="1781705"/>
            <a:ext cx="9142824" cy="524159"/>
          </a:xfrm>
          <a:prstGeom prst="rect">
            <a:avLst/>
          </a:prstGeom>
          <a:solidFill>
            <a:srgbClr val="5968B0"/>
          </a:solidFill>
        </p:spPr>
        <p:txBody>
          <a:bodyPr wrap="square" lIns="36571" tIns="0" rIns="36571" bIns="36571" rtlCol="0" anchor="b" anchorCtr="0">
            <a:noAutofit/>
          </a:bodyPr>
          <a:lstStyle/>
          <a:p>
            <a:pPr algn="ctr">
              <a:lnSpc>
                <a:spcPts val="4000"/>
              </a:lnSpc>
            </a:pPr>
            <a:r>
              <a:rPr lang="en-US" sz="3300" spc="-140" dirty="0"/>
              <a:t> He says that they “</a:t>
            </a:r>
            <a:r>
              <a:rPr lang="en-US" sz="3300" b="1" spc="-140" dirty="0">
                <a:ln w="9525">
                  <a:solidFill>
                    <a:srgbClr val="C3260C"/>
                  </a:solidFill>
                </a:ln>
                <a:solidFill>
                  <a:schemeClr val="tx1"/>
                </a:solidFill>
                <a:effectLst>
                  <a:glow rad="50800">
                    <a:srgbClr val="C3260C"/>
                  </a:glow>
                </a:effectLst>
                <a:latin typeface="+mj-lt"/>
              </a:rPr>
              <a:t>work iniquity</a:t>
            </a:r>
            <a:r>
              <a:rPr lang="en-US" sz="3300" spc="-140" dirty="0"/>
              <a:t>”. Why? Because…</a:t>
            </a:r>
            <a:endParaRPr lang="en-US" sz="3300" b="1" spc="-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620FA7-AA28-70BC-787E-F9FBC2429D34}"/>
              </a:ext>
            </a:extLst>
          </p:cNvPr>
          <p:cNvSpPr txBox="1"/>
          <p:nvPr/>
        </p:nvSpPr>
        <p:spPr>
          <a:xfrm>
            <a:off x="2133913" y="4139621"/>
            <a:ext cx="3047610" cy="457141"/>
          </a:xfrm>
          <a:prstGeom prst="rect">
            <a:avLst/>
          </a:prstGeom>
          <a:noFill/>
        </p:spPr>
        <p:txBody>
          <a:bodyPr wrap="square" lIns="36571" tIns="0" rIns="0" bIns="0" rtlCol="0" anchor="t" anchorCtr="0">
            <a:noAutofit/>
          </a:bodyPr>
          <a:lstStyle/>
          <a:p>
            <a:pPr algn="ctr">
              <a:lnSpc>
                <a:spcPts val="4000"/>
              </a:lnSpc>
            </a:pPr>
            <a:r>
              <a:rPr lang="en-US" sz="4000" b="1" spc="-4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iniquity...</a:t>
            </a:r>
            <a:endParaRPr lang="en-US" sz="4000" spc="-1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B5732C9-4656-962F-07DB-AD3358A5E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761" y="4101467"/>
            <a:ext cx="2285706" cy="533453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73142" anchor="ctr"/>
          <a:lstStyle/>
          <a:p>
            <a:pPr algn="ctr" defTabSz="1828578">
              <a:defRPr/>
            </a:pPr>
            <a:r>
              <a:rPr lang="en-US" sz="7999" b="1" dirty="0">
                <a:solidFill>
                  <a:schemeClr val="tx1"/>
                </a:solidFill>
                <a:effectLst>
                  <a:glow rad="50800">
                    <a:srgbClr val="C3260C"/>
                  </a:glow>
                </a:effectLst>
                <a:latin typeface="Viner Hand ITC" panose="03070502030502020203" pitchFamily="66" charset="0"/>
              </a:rPr>
              <a:t>sin!</a:t>
            </a:r>
            <a:endParaRPr lang="en-US" sz="6399" b="1" dirty="0">
              <a:solidFill>
                <a:schemeClr val="tx1"/>
              </a:solidFill>
              <a:effectLst>
                <a:glow rad="50800">
                  <a:srgbClr val="C3260C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551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15C0FF28-9692-30C7-56FD-2772DDAE0202}"/>
              </a:ext>
            </a:extLst>
          </p:cNvPr>
          <p:cNvSpPr txBox="1"/>
          <p:nvPr/>
        </p:nvSpPr>
        <p:spPr>
          <a:xfrm>
            <a:off x="588" y="1905000"/>
            <a:ext cx="9142824" cy="566928"/>
          </a:xfrm>
          <a:prstGeom prst="rect">
            <a:avLst/>
          </a:prstGeom>
          <a:solidFill>
            <a:srgbClr val="5968B0"/>
          </a:solidFill>
        </p:spPr>
        <p:txBody>
          <a:bodyPr wrap="square" lIns="0" tIns="0" rIns="0" bIns="0" rtlCol="0" anchor="b" anchorCtr="0">
            <a:spAutoFit/>
          </a:bodyPr>
          <a:lstStyle/>
          <a:p>
            <a:pPr algn="ctr">
              <a:lnSpc>
                <a:spcPts val="4000"/>
              </a:lnSpc>
            </a:pPr>
            <a:endParaRPr lang="en-US" sz="3400" spc="-400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E194E906-2796-35C6-5945-C4BF86782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" y="353"/>
            <a:ext cx="9142824" cy="1901708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square" lIns="54857" tIns="91428" rIns="18286" bIns="219428">
            <a:noAutofit/>
          </a:bodyPr>
          <a:lstStyle/>
          <a:p>
            <a:pPr>
              <a:lnSpc>
                <a:spcPts val="3800"/>
              </a:lnSpc>
              <a:defRPr/>
            </a:pPr>
            <a:r>
              <a:rPr lang="en-US" sz="2900" dirty="0">
                <a:solidFill>
                  <a:srgbClr val="5968B0"/>
                </a:solidFill>
              </a:rPr>
              <a:t>The Bible says: </a:t>
            </a:r>
            <a:r>
              <a:rPr lang="en-US" sz="3400" dirty="0">
                <a:solidFill>
                  <a:schemeClr val="tx1"/>
                </a:solidFill>
              </a:rPr>
              <a:t>their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400" b="1" spc="-4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400" dirty="0">
                <a:solidFill>
                  <a:schemeClr val="tx1"/>
                </a:solidFill>
              </a:rPr>
              <a:t>are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400" b="1" spc="-4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 of iniquity</a:t>
            </a:r>
            <a:endParaRPr lang="en-US" sz="3400" dirty="0">
              <a:solidFill>
                <a:schemeClr val="tx1"/>
              </a:solidFill>
            </a:endParaRPr>
          </a:p>
          <a:p>
            <a:pPr algn="ctr">
              <a:lnSpc>
                <a:spcPts val="3800"/>
              </a:lnSpc>
              <a:defRPr/>
            </a:pPr>
            <a:r>
              <a:rPr lang="en-US" sz="3400" dirty="0">
                <a:solidFill>
                  <a:schemeClr val="tx1"/>
                </a:solidFill>
              </a:rPr>
              <a:t>... all </a:t>
            </a:r>
            <a:r>
              <a:rPr lang="en-US" sz="3400" b="1" spc="-4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our righteousnesses</a:t>
            </a:r>
            <a:r>
              <a:rPr lang="en-US" sz="3400" dirty="0">
                <a:solidFill>
                  <a:schemeClr val="tx1"/>
                </a:solidFill>
              </a:rPr>
              <a:t> are as filthy rags, </a:t>
            </a:r>
          </a:p>
          <a:p>
            <a:pPr algn="ctr" defTabSz="1828578">
              <a:lnSpc>
                <a:spcPts val="3800"/>
              </a:lnSpc>
              <a:defRPr/>
            </a:pPr>
            <a:r>
              <a:rPr lang="en-US" sz="3400" dirty="0">
                <a:solidFill>
                  <a:schemeClr val="tx1"/>
                </a:solidFill>
              </a:rPr>
              <a:t>... there is none that doeth good, no, not one.</a:t>
            </a:r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93B806D1-1E89-3726-369B-CD1C98F9A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59" y="1584265"/>
            <a:ext cx="502855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4925"/>
            <a:r>
              <a:rPr lang="en-US" sz="1600" dirty="0">
                <a:solidFill>
                  <a:srgbClr val="5968B0"/>
                </a:solidFill>
              </a:rPr>
              <a:t>Isaiah 59:6, Isaiah 64:6, Psalms 53:3, Romans 3:12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1CBF94-582F-58C4-3F32-2533FE3448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15" b="94278" l="10794" r="100000">
                        <a14:backgroundMark x1="30476" y1="17984" x2="30476" y2="179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52957" y="2571339"/>
            <a:ext cx="2438087" cy="28506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C93634-F6D2-5A2B-74DD-43EBF4DDFF84}"/>
              </a:ext>
            </a:extLst>
          </p:cNvPr>
          <p:cNvSpPr txBox="1"/>
          <p:nvPr/>
        </p:nvSpPr>
        <p:spPr>
          <a:xfrm>
            <a:off x="588" y="2002502"/>
            <a:ext cx="9142824" cy="53860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3400" spc="-140" dirty="0"/>
              <a:t> </a:t>
            </a:r>
            <a:r>
              <a:rPr lang="en-US" sz="3400" b="1" u="sng" spc="-14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All</a:t>
            </a:r>
            <a:r>
              <a:rPr lang="en-US" sz="3400" spc="-140" dirty="0"/>
              <a:t> your </a:t>
            </a:r>
            <a:r>
              <a:rPr lang="en-US" sz="3400" b="1" spc="-4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3400" spc="-140" dirty="0"/>
              <a:t>, not just your </a:t>
            </a:r>
            <a:r>
              <a:rPr lang="en-US" sz="4000" b="1" spc="-40" dirty="0">
                <a:ln w="19050">
                  <a:noFill/>
                </a:ln>
                <a:solidFill>
                  <a:schemeClr val="tx1"/>
                </a:solidFill>
                <a:effectLst>
                  <a:glow rad="635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sins</a:t>
            </a:r>
            <a:r>
              <a:rPr lang="en-US" sz="3400" spc="-140" dirty="0"/>
              <a:t>, are filthy to God.</a:t>
            </a:r>
            <a:endParaRPr lang="en-US" sz="3400" spc="-400" dirty="0"/>
          </a:p>
        </p:txBody>
      </p:sp>
    </p:spTree>
    <p:extLst>
      <p:ext uri="{BB962C8B-B14F-4D97-AF65-F5344CB8AC3E}">
        <p14:creationId xmlns:p14="http://schemas.microsoft.com/office/powerpoint/2010/main" val="328852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1A3F90-3015-40E2-922C-89AEC4D77A31}"/>
              </a:ext>
            </a:extLst>
          </p:cNvPr>
          <p:cNvSpPr txBox="1"/>
          <p:nvPr/>
        </p:nvSpPr>
        <p:spPr>
          <a:xfrm>
            <a:off x="5608320" y="2703059"/>
            <a:ext cx="3043977" cy="457141"/>
          </a:xfrm>
          <a:prstGeom prst="rect">
            <a:avLst/>
          </a:prstGeom>
          <a:noFill/>
        </p:spPr>
        <p:txBody>
          <a:bodyPr wrap="square" lIns="36571" tIns="0" rIns="0" bIns="0" rtlCol="0" anchor="t" anchorCtr="0">
            <a:noAutofit/>
          </a:bodyPr>
          <a:lstStyle/>
          <a:p>
            <a:pPr defTabSz="1828578">
              <a:lnSpc>
                <a:spcPts val="4000"/>
              </a:lnSpc>
              <a:defRPr/>
            </a:pPr>
            <a:r>
              <a:rPr lang="en-US" sz="6000" b="1" spc="-100" dirty="0">
                <a:ln w="1905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635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Be</a:t>
            </a:r>
            <a:r>
              <a:rPr lang="en-US" sz="4000" b="1" spc="-100" dirty="0">
                <a:ln w="1905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635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  </a:t>
            </a:r>
            <a:r>
              <a:rPr lang="en-US" sz="6000" b="1" spc="-100" dirty="0">
                <a:ln w="1905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635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Bad</a:t>
            </a:r>
            <a:endParaRPr lang="en-US" sz="5400" spc="-140" dirty="0">
              <a:ln w="19050">
                <a:solidFill>
                  <a:srgbClr val="C3260C"/>
                </a:solidFill>
              </a:ln>
              <a:solidFill>
                <a:srgbClr val="000000"/>
              </a:solidFill>
              <a:effectLst>
                <a:glow rad="63500">
                  <a:srgbClr val="C3260C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30" name="Rectangle 2">
            <a:extLst>
              <a:ext uri="{FF2B5EF4-FFF2-40B4-BE49-F238E27FC236}">
                <a16:creationId xmlns:a16="http://schemas.microsoft.com/office/drawing/2014/main" id="{F44FB0C0-0954-5593-2548-33CC4803A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" y="4488617"/>
            <a:ext cx="9142824" cy="989131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182857" tIns="54857" rIns="36571" bIns="54857" anchor="ctr" anchorCtr="0">
            <a:noAutofit/>
          </a:bodyPr>
          <a:lstStyle/>
          <a:p>
            <a:pPr defTabSz="834925">
              <a:lnSpc>
                <a:spcPts val="3600"/>
              </a:lnSpc>
              <a:defRPr/>
            </a:pPr>
            <a:endParaRPr lang="en-US" sz="2200" spc="-4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Rectangle 6">
            <a:extLst>
              <a:ext uri="{FF2B5EF4-FFF2-40B4-BE49-F238E27FC236}">
                <a16:creationId xmlns:a16="http://schemas.microsoft.com/office/drawing/2014/main" id="{2408FD9D-0C8E-2D66-3EF0-8B009966E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1026" y="4530983"/>
            <a:ext cx="113332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834925"/>
            <a:r>
              <a:rPr lang="en-US" sz="1400" dirty="0">
                <a:solidFill>
                  <a:srgbClr val="5968B0"/>
                </a:solidFill>
              </a:rPr>
              <a:t>Jeremiah 48:7</a:t>
            </a:r>
          </a:p>
          <a:p>
            <a:pPr algn="r" defTabSz="834925"/>
            <a:r>
              <a:rPr lang="en-US" sz="1400" dirty="0">
                <a:solidFill>
                  <a:srgbClr val="5968B0"/>
                </a:solidFill>
              </a:rPr>
              <a:t>Luke 12:5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925F9EE-FB8D-87B1-492E-ADCDF95ADB9B}"/>
              </a:ext>
            </a:extLst>
          </p:cNvPr>
          <p:cNvSpPr/>
          <p:nvPr/>
        </p:nvSpPr>
        <p:spPr>
          <a:xfrm>
            <a:off x="2276836" y="4901449"/>
            <a:ext cx="4315413" cy="54857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578"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" name="Rectangle 2">
            <a:extLst>
              <a:ext uri="{FF2B5EF4-FFF2-40B4-BE49-F238E27FC236}">
                <a16:creationId xmlns:a16="http://schemas.microsoft.com/office/drawing/2014/main" id="{121B7277-F09A-BBA2-B21B-BCF4F6FF0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6530" y="4465156"/>
            <a:ext cx="9142824" cy="989131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182857" tIns="54857" rIns="36571" bIns="54857" anchor="ctr" anchorCtr="0">
            <a:noAutofit/>
          </a:bodyPr>
          <a:lstStyle/>
          <a:p>
            <a:pPr defTabSz="834925">
              <a:lnSpc>
                <a:spcPts val="4000"/>
              </a:lnSpc>
              <a:defRPr/>
            </a:pPr>
            <a:r>
              <a:rPr lang="en-US" sz="3600" spc="-40" dirty="0">
                <a:solidFill>
                  <a:srgbClr val="FFFFFF"/>
                </a:solidFill>
              </a:rPr>
              <a:t>  thou hast </a:t>
            </a:r>
            <a:r>
              <a:rPr lang="en-US" sz="3600" b="1" spc="-4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trusted in thy </a:t>
            </a:r>
            <a:r>
              <a:rPr lang="en-US" sz="3600" b="1" spc="40" dirty="0">
                <a:ln w="19050">
                  <a:noFill/>
                </a:ln>
                <a:solidFill>
                  <a:srgbClr val="FFFFFF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2100" spc="-4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 </a:t>
            </a:r>
            <a:r>
              <a:rPr lang="en-US" sz="2100" spc="-4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...</a:t>
            </a:r>
            <a:r>
              <a:rPr lang="en-US" sz="3600" spc="-40" dirty="0">
                <a:solidFill>
                  <a:srgbClr val="FFFFFF"/>
                </a:solidFill>
              </a:rPr>
              <a:t> </a:t>
            </a:r>
          </a:p>
          <a:p>
            <a:pPr defTabSz="834925">
              <a:lnSpc>
                <a:spcPts val="4000"/>
              </a:lnSpc>
            </a:pPr>
            <a:r>
              <a:rPr lang="en-US" sz="3600" spc="-40" dirty="0">
                <a:solidFill>
                  <a:srgbClr val="FFFFFF"/>
                </a:solidFill>
              </a:rPr>
              <a:t>  thou shalt also be taken </a:t>
            </a:r>
            <a:r>
              <a:rPr lang="en-US" sz="3000" dirty="0">
                <a:solidFill>
                  <a:srgbClr val="5968B0"/>
                </a:solidFill>
                <a:latin typeface="+mn-lt"/>
              </a:rPr>
              <a:t>[and] </a:t>
            </a:r>
            <a:r>
              <a:rPr lang="en-US" sz="3600" spc="-40" dirty="0">
                <a:solidFill>
                  <a:srgbClr val="FFFFFF"/>
                </a:solidFill>
              </a:rPr>
              <a:t>cast into hell</a:t>
            </a:r>
            <a:r>
              <a:rPr lang="en-US" sz="2200" spc="-4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A5595E-23C3-40ED-AAD4-63B7087DC024}"/>
              </a:ext>
            </a:extLst>
          </p:cNvPr>
          <p:cNvSpPr txBox="1"/>
          <p:nvPr/>
        </p:nvSpPr>
        <p:spPr>
          <a:xfrm>
            <a:off x="588" y="3908851"/>
            <a:ext cx="9142824" cy="566723"/>
          </a:xfrm>
          <a:prstGeom prst="rect">
            <a:avLst/>
          </a:prstGeom>
          <a:solidFill>
            <a:srgbClr val="5968B0"/>
          </a:solidFill>
        </p:spPr>
        <p:txBody>
          <a:bodyPr wrap="square" lIns="0" tIns="0" rIns="18286" bIns="54857" rtlCol="0" anchor="ctr" anchorCtr="0">
            <a:noAutofit/>
          </a:bodyPr>
          <a:lstStyle/>
          <a:p>
            <a:pPr algn="ctr" defTabSz="1828578">
              <a:lnSpc>
                <a:spcPts val="4000"/>
              </a:lnSpc>
              <a:defRPr/>
            </a:pPr>
            <a:r>
              <a:rPr lang="en-US" sz="3400" spc="-120" dirty="0">
                <a:solidFill>
                  <a:srgbClr val="000000"/>
                </a:solidFill>
              </a:rPr>
              <a:t>That  </a:t>
            </a:r>
            <a:r>
              <a:rPr lang="en-US" sz="2200" spc="-120" dirty="0">
                <a:solidFill>
                  <a:srgbClr val="000000"/>
                </a:solidFill>
              </a:rPr>
              <a:t> </a:t>
            </a:r>
            <a:r>
              <a:rPr lang="en-US" sz="3400" spc="-120" dirty="0">
                <a:solidFill>
                  <a:srgbClr val="000000"/>
                </a:solidFill>
              </a:rPr>
              <a:t>        keeps people out of Heaven. So, if...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84B4CF2-D4D7-F5D3-0738-8F86DC2CE369}"/>
              </a:ext>
            </a:extLst>
          </p:cNvPr>
          <p:cNvSpPr txBox="1"/>
          <p:nvPr/>
        </p:nvSpPr>
        <p:spPr>
          <a:xfrm>
            <a:off x="1293804" y="2986252"/>
            <a:ext cx="4588836" cy="1015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578">
              <a:defRPr/>
            </a:pPr>
            <a:r>
              <a:rPr lang="en-US" sz="5999" b="1" spc="240" dirty="0">
                <a:ln>
                  <a:solidFill>
                    <a:srgbClr val="FFFFFF"/>
                  </a:solidFill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ooper Black" panose="0208090404030B020404" pitchFamily="18" charset="0"/>
              </a:rPr>
              <a:t>HEAVEN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E5669B3-2A36-EC28-4B04-B64000725B4A}"/>
              </a:ext>
            </a:extLst>
          </p:cNvPr>
          <p:cNvSpPr txBox="1"/>
          <p:nvPr/>
        </p:nvSpPr>
        <p:spPr>
          <a:xfrm>
            <a:off x="6705326" y="2978729"/>
            <a:ext cx="2442015" cy="1015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28578">
              <a:defRPr/>
            </a:pPr>
            <a:r>
              <a:rPr lang="en-US" sz="5999" b="1" spc="260" dirty="0">
                <a:ln>
                  <a:solidFill>
                    <a:srgbClr val="FF0000"/>
                  </a:solidFill>
                </a:ln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Cooper Black" panose="0208090404030B020404" pitchFamily="18" charset="0"/>
              </a:rPr>
              <a:t>HELL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4F04456A-2211-1D21-6F0A-F7B06B2927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311" b="90885" l="17932" r="81013">
                        <a14:foregroundMark x1="35443" y1="12869" x2="35443" y2="12869"/>
                        <a14:foregroundMark x1="29114" y1="8847" x2="29114" y2="8847"/>
                        <a14:foregroundMark x1="19831" y1="44772" x2="19831" y2="44772"/>
                        <a14:foregroundMark x1="50844" y1="90885" x2="50844" y2="90885"/>
                        <a14:foregroundMark x1="80169" y1="84718" x2="80169" y2="84718"/>
                        <a14:foregroundMark x1="81013" y1="76139" x2="81013" y2="76139"/>
                        <a14:foregroundMark x1="17932" y1="54155" x2="17932" y2="54155"/>
                      </a14:backgroundRemoval>
                    </a14:imgEffect>
                  </a14:imgLayer>
                </a14:imgProps>
              </a:ext>
            </a:extLst>
          </a:blip>
          <a:srcRect l="14075" t="5282" r="14219" b="4531"/>
          <a:stretch/>
        </p:blipFill>
        <p:spPr>
          <a:xfrm>
            <a:off x="3959334" y="1984849"/>
            <a:ext cx="1009067" cy="998720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C718AFEE-A6C0-59E8-D15B-6EAEB70D8BBD}"/>
              </a:ext>
            </a:extLst>
          </p:cNvPr>
          <p:cNvSpPr txBox="1"/>
          <p:nvPr/>
        </p:nvSpPr>
        <p:spPr>
          <a:xfrm>
            <a:off x="208463" y="1836973"/>
            <a:ext cx="4278842" cy="457141"/>
          </a:xfrm>
          <a:prstGeom prst="rect">
            <a:avLst/>
          </a:prstGeom>
          <a:noFill/>
        </p:spPr>
        <p:txBody>
          <a:bodyPr wrap="square" lIns="36571" tIns="0" rIns="0" bIns="0" rtlCol="0" anchor="t" anchorCtr="0">
            <a:noAutofit/>
          </a:bodyPr>
          <a:lstStyle/>
          <a:p>
            <a:pPr defTabSz="1828578">
              <a:lnSpc>
                <a:spcPts val="4000"/>
              </a:lnSpc>
              <a:defRPr/>
            </a:pPr>
            <a:r>
              <a:rPr lang="en-US" sz="3200" b="1" spc="-10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They believed…</a:t>
            </a:r>
            <a:endParaRPr lang="en-US" sz="2800" spc="-140" dirty="0">
              <a:solidFill>
                <a:srgbClr val="000000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05BA5BC-CC93-08D5-90D4-AF030E59E6C3}"/>
              </a:ext>
            </a:extLst>
          </p:cNvPr>
          <p:cNvSpPr/>
          <p:nvPr/>
        </p:nvSpPr>
        <p:spPr>
          <a:xfrm>
            <a:off x="4127046" y="1668263"/>
            <a:ext cx="4351984" cy="36571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578"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56E68D8-99E1-8A00-2A21-2BAAD41A2B4A}"/>
              </a:ext>
            </a:extLst>
          </p:cNvPr>
          <p:cNvSpPr txBox="1"/>
          <p:nvPr/>
        </p:nvSpPr>
        <p:spPr>
          <a:xfrm>
            <a:off x="167770" y="1217365"/>
            <a:ext cx="8592201" cy="457141"/>
          </a:xfrm>
          <a:prstGeom prst="rect">
            <a:avLst/>
          </a:prstGeom>
          <a:noFill/>
        </p:spPr>
        <p:txBody>
          <a:bodyPr wrap="square" lIns="36571" tIns="0" rIns="0" bIns="0" rtlCol="0" anchor="t" anchorCtr="0">
            <a:noAutofit/>
          </a:bodyPr>
          <a:lstStyle/>
          <a:p>
            <a:pPr defTabSz="1828578">
              <a:lnSpc>
                <a:spcPts val="4000"/>
              </a:lnSpc>
              <a:defRPr/>
            </a:pPr>
            <a:r>
              <a:rPr lang="en-US" sz="3380" b="1" spc="-10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They never stopped trusting in their </a:t>
            </a:r>
            <a:r>
              <a:rPr lang="en-US" sz="3380" b="1" spc="-40" dirty="0">
                <a:ln w="19050">
                  <a:noFill/>
                </a:ln>
                <a:solidFill>
                  <a:srgbClr val="FFFFFF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3380" b="1" spc="-10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!</a:t>
            </a:r>
            <a:endParaRPr lang="en-US" sz="3380" spc="-100" dirty="0">
              <a:solidFill>
                <a:srgbClr val="0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C6E89E-2BA7-721B-CC63-43C46F6D4D66}"/>
              </a:ext>
            </a:extLst>
          </p:cNvPr>
          <p:cNvSpPr txBox="1"/>
          <p:nvPr/>
        </p:nvSpPr>
        <p:spPr>
          <a:xfrm>
            <a:off x="588" y="354"/>
            <a:ext cx="9142824" cy="533066"/>
          </a:xfrm>
          <a:prstGeom prst="rect">
            <a:avLst/>
          </a:prstGeom>
          <a:solidFill>
            <a:srgbClr val="5968B0"/>
          </a:solidFill>
        </p:spPr>
        <p:txBody>
          <a:bodyPr wrap="square" lIns="36571" tIns="36571" rIns="36571" bIns="73142" rtlCol="0" anchor="ctr" anchorCtr="0">
            <a:noAutofit/>
          </a:bodyPr>
          <a:lstStyle/>
          <a:p>
            <a:pPr algn="ctr">
              <a:lnSpc>
                <a:spcPts val="4000"/>
              </a:lnSpc>
            </a:pPr>
            <a:r>
              <a:rPr lang="en-US" sz="3000" spc="-140" dirty="0"/>
              <a:t>They believed in God. But they also thought they had to do:</a:t>
            </a:r>
            <a:endParaRPr lang="en-US" sz="3000" b="1" spc="-4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B9C635F-6479-480B-47FD-82799C2ACB53}"/>
              </a:ext>
            </a:extLst>
          </p:cNvPr>
          <p:cNvSpPr/>
          <p:nvPr/>
        </p:nvSpPr>
        <p:spPr>
          <a:xfrm>
            <a:off x="589" y="537004"/>
            <a:ext cx="9136907" cy="63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57" tIns="0" bIns="73142" rtlCol="0" anchor="ctr"/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... many wonderful </a:t>
            </a:r>
            <a:r>
              <a:rPr lang="en-US" sz="4000" b="1" spc="-4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40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3469E31B-7C53-FCDA-5765-24A9A6F0E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9594" y="898042"/>
            <a:ext cx="1074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34925"/>
            <a:r>
              <a:rPr lang="en-US" sz="1400" dirty="0">
                <a:solidFill>
                  <a:srgbClr val="5968B0"/>
                </a:solidFill>
              </a:rPr>
              <a:t>Matthew 7:22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C842EB-687D-413E-A770-6BCD26096768}"/>
              </a:ext>
            </a:extLst>
          </p:cNvPr>
          <p:cNvSpPr txBox="1"/>
          <p:nvPr/>
        </p:nvSpPr>
        <p:spPr>
          <a:xfrm>
            <a:off x="1223944" y="3761761"/>
            <a:ext cx="13822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pPr defTabSz="1828578">
              <a:defRPr/>
            </a:pPr>
            <a:r>
              <a:rPr lang="en-US" sz="4400" b="1" spc="200" dirty="0">
                <a:ln w="12700">
                  <a:solidFill>
                    <a:srgbClr val="000000"/>
                  </a:solidFill>
                </a:ln>
                <a:latin typeface="Cooper Black" panose="0208090404030B020404" pitchFamily="18" charset="0"/>
              </a:rPr>
              <a:t>Lie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6FA649-E4F5-84EC-3F62-4C51A9161429}"/>
              </a:ext>
            </a:extLst>
          </p:cNvPr>
          <p:cNvSpPr txBox="1"/>
          <p:nvPr/>
        </p:nvSpPr>
        <p:spPr>
          <a:xfrm>
            <a:off x="175914" y="2699759"/>
            <a:ext cx="3043977" cy="457141"/>
          </a:xfrm>
          <a:prstGeom prst="rect">
            <a:avLst/>
          </a:prstGeom>
          <a:noFill/>
        </p:spPr>
        <p:txBody>
          <a:bodyPr wrap="square" lIns="36571" tIns="0" rIns="0" bIns="0" rtlCol="0" anchor="t" anchorCtr="0">
            <a:noAutofit/>
          </a:bodyPr>
          <a:lstStyle/>
          <a:p>
            <a:pPr defTabSz="1828578">
              <a:lnSpc>
                <a:spcPts val="4000"/>
              </a:lnSpc>
              <a:defRPr/>
            </a:pPr>
            <a:r>
              <a:rPr lang="en-US" sz="6000" b="1" spc="-10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Be</a:t>
            </a:r>
            <a:r>
              <a:rPr lang="en-US" sz="4000" b="1" spc="-10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  </a:t>
            </a:r>
            <a:r>
              <a:rPr lang="en-US" sz="6000" b="1" spc="-10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Good</a:t>
            </a:r>
            <a:endParaRPr lang="en-US" sz="5400" spc="-140" dirty="0">
              <a:ln w="19050" cap="rnd">
                <a:solidFill>
                  <a:srgbClr val="5968B0"/>
                </a:solidFill>
                <a:prstDash val="solid"/>
                <a:round/>
                <a:headEnd/>
                <a:tailEnd/>
              </a:ln>
              <a:solidFill>
                <a:schemeClr val="tx1"/>
              </a:solidFill>
              <a:effectLst>
                <a:glow rad="635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53A2EA-EDC6-CBF0-C44D-C4AC6F14357D}"/>
              </a:ext>
            </a:extLst>
          </p:cNvPr>
          <p:cNvSpPr txBox="1"/>
          <p:nvPr/>
        </p:nvSpPr>
        <p:spPr>
          <a:xfrm>
            <a:off x="159486" y="3310031"/>
            <a:ext cx="1288314" cy="457141"/>
          </a:xfrm>
          <a:prstGeom prst="rect">
            <a:avLst/>
          </a:prstGeom>
          <a:noFill/>
        </p:spPr>
        <p:txBody>
          <a:bodyPr wrap="square" lIns="36571" tIns="0" rIns="0" bIns="0" rtlCol="0" anchor="t" anchorCtr="0">
            <a:noAutofit/>
          </a:bodyPr>
          <a:lstStyle/>
          <a:p>
            <a:pPr defTabSz="1828578">
              <a:lnSpc>
                <a:spcPts val="4000"/>
              </a:lnSpc>
              <a:defRPr/>
            </a:pPr>
            <a:r>
              <a:rPr lang="en-US" b="1" spc="-10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 to</a:t>
            </a:r>
            <a:endParaRPr lang="en-US" sz="4000" spc="-140" dirty="0">
              <a:ln w="19050" cap="rnd">
                <a:solidFill>
                  <a:srgbClr val="5968B0"/>
                </a:solidFill>
                <a:prstDash val="solid"/>
                <a:round/>
                <a:headEnd/>
                <a:tailEnd/>
              </a:ln>
              <a:solidFill>
                <a:schemeClr val="tx1"/>
              </a:solidFill>
              <a:effectLst>
                <a:glow rad="635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E137ED-FA35-A1BC-D8F3-99413BECF71B}"/>
              </a:ext>
            </a:extLst>
          </p:cNvPr>
          <p:cNvSpPr txBox="1"/>
          <p:nvPr/>
        </p:nvSpPr>
        <p:spPr>
          <a:xfrm>
            <a:off x="5628644" y="3325009"/>
            <a:ext cx="1958942" cy="457141"/>
          </a:xfrm>
          <a:prstGeom prst="rect">
            <a:avLst/>
          </a:prstGeom>
          <a:noFill/>
        </p:spPr>
        <p:txBody>
          <a:bodyPr wrap="square" lIns="36571" tIns="0" rIns="0" bIns="0" rtlCol="0" anchor="t" anchorCtr="0">
            <a:noAutofit/>
          </a:bodyPr>
          <a:lstStyle/>
          <a:p>
            <a:pPr defTabSz="1828578">
              <a:lnSpc>
                <a:spcPts val="4000"/>
              </a:lnSpc>
              <a:defRPr/>
            </a:pPr>
            <a:r>
              <a:rPr lang="en-US" b="1" spc="-100" dirty="0">
                <a:ln w="1905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635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 to</a:t>
            </a:r>
            <a:endParaRPr lang="en-US" sz="4000" spc="-140" dirty="0">
              <a:ln w="19050">
                <a:solidFill>
                  <a:srgbClr val="C3260C"/>
                </a:solidFill>
              </a:ln>
              <a:solidFill>
                <a:srgbClr val="000000"/>
              </a:solidFill>
              <a:effectLst>
                <a:glow rad="63500">
                  <a:srgbClr val="C3260C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72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7">
            <a:extLst>
              <a:ext uri="{FF2B5EF4-FFF2-40B4-BE49-F238E27FC236}">
                <a16:creationId xmlns:a16="http://schemas.microsoft.com/office/drawing/2014/main" id="{4245C25F-F537-E8A1-DD03-E4AD67592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58745" y="1981970"/>
            <a:ext cx="3271999" cy="244077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588" y="1505688"/>
            <a:ext cx="9142824" cy="517931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18286" anchor="b" anchorCtr="0">
            <a:noAutofit/>
          </a:bodyPr>
          <a:lstStyle/>
          <a:p>
            <a:pPr algn="ctr">
              <a:lnSpc>
                <a:spcPts val="4600"/>
              </a:lnSpc>
            </a:pPr>
            <a:r>
              <a:rPr lang="en-US" sz="3600" spc="-100" dirty="0">
                <a:solidFill>
                  <a:prstClr val="black"/>
                </a:solidFill>
              </a:rPr>
              <a:t>And you certainly </a:t>
            </a:r>
            <a:r>
              <a:rPr lang="en-US" sz="3600" b="1" u="sng" spc="-10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can</a:t>
            </a:r>
            <a:r>
              <a:rPr lang="en-US" sz="3600" spc="-100" dirty="0">
                <a:solidFill>
                  <a:prstClr val="black"/>
                </a:solidFill>
              </a:rPr>
              <a:t> make a</a:t>
            </a:r>
            <a:r>
              <a:rPr lang="en-US" sz="2400" spc="-100" dirty="0">
                <a:solidFill>
                  <a:prstClr val="black"/>
                </a:solidFill>
              </a:rPr>
              <a:t> </a:t>
            </a:r>
            <a:r>
              <a:rPr lang="en-US" sz="3600" spc="-100" dirty="0">
                <a:solidFill>
                  <a:prstClr val="black"/>
                </a:solidFill>
              </a:rPr>
              <a:t>        . So...</a:t>
            </a:r>
          </a:p>
        </p:txBody>
      </p:sp>
      <p:sp>
        <p:nvSpPr>
          <p:cNvPr id="43" name="Rectangle 2"/>
          <p:cNvSpPr>
            <a:spLocks noChangeArrowheads="1"/>
          </p:cNvSpPr>
          <p:nvPr/>
        </p:nvSpPr>
        <p:spPr bwMode="auto">
          <a:xfrm>
            <a:off x="588" y="-2485"/>
            <a:ext cx="9142824" cy="1543576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834925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588" y="535896"/>
            <a:ext cx="9142824" cy="1030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18286" anchor="ctr" anchorCtr="0">
            <a:spAutoFit/>
          </a:bodyPr>
          <a:lstStyle/>
          <a:p>
            <a:pPr algn="ctr">
              <a:lnSpc>
                <a:spcPts val="3200"/>
              </a:lnSpc>
              <a:tabLst>
                <a:tab pos="2971440" algn="l"/>
              </a:tabLst>
            </a:pPr>
            <a:r>
              <a:rPr lang="en-US" sz="4000" spc="-60" dirty="0">
                <a:solidFill>
                  <a:schemeClr val="tx1"/>
                </a:solidFill>
              </a:rPr>
              <a:t>there shall </a:t>
            </a:r>
            <a:r>
              <a:rPr lang="en-US" sz="4200" b="1" u="sng" spc="-60" dirty="0">
                <a:ln>
                  <a:solidFill>
                    <a:srgbClr val="404040"/>
                  </a:solidFill>
                </a:ln>
                <a:solidFill>
                  <a:schemeClr val="tx1"/>
                </a:solidFill>
              </a:rPr>
              <a:t>in no wise</a:t>
            </a:r>
            <a:r>
              <a:rPr lang="en-US" sz="4000" spc="-60" dirty="0">
                <a:ln>
                  <a:solidFill>
                    <a:srgbClr val="404040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4000" spc="-60" dirty="0">
                <a:solidFill>
                  <a:schemeClr val="tx1"/>
                </a:solidFill>
              </a:rPr>
              <a:t>enter into </a:t>
            </a:r>
            <a:r>
              <a:rPr lang="en-US" sz="3600" spc="-60" dirty="0">
                <a:solidFill>
                  <a:schemeClr val="tx1">
                    <a:lumMod val="95000"/>
                  </a:schemeClr>
                </a:solidFill>
              </a:rPr>
              <a:t>[Heaven]</a:t>
            </a:r>
            <a:r>
              <a:rPr lang="en-US" sz="3200" i="1" spc="-60" dirty="0">
                <a:solidFill>
                  <a:schemeClr val="tx1"/>
                </a:solidFill>
              </a:rPr>
              <a:t> </a:t>
            </a:r>
            <a:endParaRPr lang="en-US" sz="4000" i="1" spc="-60" dirty="0">
              <a:solidFill>
                <a:schemeClr val="tx1"/>
              </a:solidFill>
            </a:endParaRPr>
          </a:p>
          <a:p>
            <a:pPr>
              <a:lnSpc>
                <a:spcPts val="3200"/>
              </a:lnSpc>
              <a:spcBef>
                <a:spcPts val="1200"/>
              </a:spcBef>
            </a:pPr>
            <a:r>
              <a:rPr lang="en-US" sz="4000" spc="-60" dirty="0">
                <a:solidFill>
                  <a:schemeClr val="tx1"/>
                </a:solidFill>
              </a:rPr>
              <a:t>     any thing that</a:t>
            </a:r>
            <a:r>
              <a:rPr lang="en-US" sz="4000" spc="-60" dirty="0">
                <a:solidFill>
                  <a:srgbClr val="FFFF66"/>
                </a:solidFill>
              </a:rPr>
              <a:t> </a:t>
            </a:r>
            <a:r>
              <a:rPr lang="en-US" sz="2000" spc="-60" dirty="0">
                <a:solidFill>
                  <a:srgbClr val="191919"/>
                </a:solidFill>
                <a:latin typeface="Arial"/>
              </a:rPr>
              <a:t>…</a:t>
            </a:r>
            <a:r>
              <a:rPr lang="en-US" sz="2000" spc="-60" dirty="0">
                <a:solidFill>
                  <a:schemeClr val="bg1">
                    <a:lumMod val="85000"/>
                    <a:lumOff val="15000"/>
                  </a:schemeClr>
                </a:solidFill>
                <a:latin typeface="Arial"/>
              </a:rPr>
              <a:t> </a:t>
            </a:r>
            <a:r>
              <a:rPr lang="en-US" sz="4000" spc="-60" dirty="0">
                <a:solidFill>
                  <a:prstClr val="white"/>
                </a:solidFill>
              </a:rPr>
              <a:t>maketh a</a:t>
            </a:r>
            <a:r>
              <a:rPr lang="en-US" sz="4800" spc="-60" dirty="0">
                <a:solidFill>
                  <a:schemeClr val="tx1"/>
                </a:solidFill>
              </a:rPr>
              <a:t>        .</a:t>
            </a:r>
            <a:endParaRPr lang="en-US" sz="4800" b="1" spc="-60" dirty="0">
              <a:ln w="19050">
                <a:noFill/>
              </a:ln>
              <a:solidFill>
                <a:schemeClr val="tx1"/>
              </a:solidFill>
              <a:effectLst>
                <a:glow rad="76200">
                  <a:srgbClr val="C0260C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5"/>
          <p:cNvSpPr txBox="1">
            <a:spLocks noChangeArrowheads="1"/>
          </p:cNvSpPr>
          <p:nvPr/>
        </p:nvSpPr>
        <p:spPr bwMode="auto">
          <a:xfrm>
            <a:off x="1067252" y="-72566"/>
            <a:ext cx="716187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 algn="ctr"/>
            <a:r>
              <a:rPr lang="en-US" sz="3200" dirty="0">
                <a:solidFill>
                  <a:srgbClr val="5968B0"/>
                </a:solidFill>
              </a:rPr>
              <a:t>The Book of Revelation says:</a:t>
            </a:r>
          </a:p>
        </p:txBody>
      </p:sp>
      <p:sp>
        <p:nvSpPr>
          <p:cNvPr id="40" name="Text Box 4">
            <a:extLst>
              <a:ext uri="{FF2B5EF4-FFF2-40B4-BE49-F238E27FC236}">
                <a16:creationId xmlns:a16="http://schemas.microsoft.com/office/drawing/2014/main" id="{C5915EBF-04A2-4486-9E22-9405A94AA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570" y="1107097"/>
            <a:ext cx="15372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1000">
                <a:solidFill>
                  <a:srgbClr val="5968B0"/>
                </a:solidFill>
              </a:defRPr>
            </a:lvl1pPr>
          </a:lstStyle>
          <a:p>
            <a:r>
              <a:rPr lang="en-US" sz="1600" dirty="0"/>
              <a:t>Revelation 21:27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C96184-0FE3-4CCA-B88F-FE2A26885C8D}"/>
              </a:ext>
            </a:extLst>
          </p:cNvPr>
          <p:cNvSpPr txBox="1"/>
          <p:nvPr/>
        </p:nvSpPr>
        <p:spPr>
          <a:xfrm>
            <a:off x="6247505" y="753022"/>
            <a:ext cx="1462852" cy="8616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r>
              <a:rPr lang="en-US" sz="5599" b="1" spc="200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Lie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0831BF-EED7-4EC2-BB5B-F157092AD40A}"/>
              </a:ext>
            </a:extLst>
          </p:cNvPr>
          <p:cNvSpPr txBox="1"/>
          <p:nvPr/>
        </p:nvSpPr>
        <p:spPr>
          <a:xfrm>
            <a:off x="6526045" y="1427745"/>
            <a:ext cx="91428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r>
              <a:rPr lang="en-US" sz="4000" b="1" spc="200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Lie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8D4EDF-9529-27B0-8A48-6DC02DCDF977}"/>
              </a:ext>
            </a:extLst>
          </p:cNvPr>
          <p:cNvSpPr txBox="1"/>
          <p:nvPr/>
        </p:nvSpPr>
        <p:spPr>
          <a:xfrm>
            <a:off x="736118" y="2467748"/>
            <a:ext cx="2895228" cy="720651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36571" numCol="1" anchor="b" anchorCtr="0">
            <a:prstTxWarp prst="textCascadeDown">
              <a:avLst/>
            </a:prstTxWarp>
            <a:noAutofit/>
          </a:bodyPr>
          <a:lstStyle>
            <a:defPPr>
              <a:defRPr lang="en-US"/>
            </a:defPPr>
            <a:lvl1pPr lvl="0" algn="ctr">
              <a:defRPr sz="2000" b="1" spc="-7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4000" dirty="0"/>
              <a:t>That’s you!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FE2D9CAC-4D82-BA2A-1605-95915ADB98E8}"/>
              </a:ext>
            </a:extLst>
          </p:cNvPr>
          <p:cNvSpPr/>
          <p:nvPr/>
        </p:nvSpPr>
        <p:spPr>
          <a:xfrm rot="396396">
            <a:off x="1206452" y="3012297"/>
            <a:ext cx="1954557" cy="463430"/>
          </a:xfrm>
          <a:prstGeom prst="rightArrow">
            <a:avLst/>
          </a:prstGeom>
          <a:solidFill>
            <a:srgbClr val="5968B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999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B95F9D8-F0AB-9904-8227-F25D8FD8E5BC}"/>
              </a:ext>
            </a:extLst>
          </p:cNvPr>
          <p:cNvGrpSpPr/>
          <p:nvPr/>
        </p:nvGrpSpPr>
        <p:grpSpPr>
          <a:xfrm>
            <a:off x="-84884" y="4318000"/>
            <a:ext cx="9228297" cy="1219200"/>
            <a:chOff x="-42742" y="1740436"/>
            <a:chExt cx="4614742" cy="785216"/>
          </a:xfrm>
        </p:grpSpPr>
        <p:sp>
          <p:nvSpPr>
            <p:cNvPr id="31" name="Rectangle 2">
              <a:extLst>
                <a:ext uri="{FF2B5EF4-FFF2-40B4-BE49-F238E27FC236}">
                  <a16:creationId xmlns:a16="http://schemas.microsoft.com/office/drawing/2014/main" id="{AFEFD27D-2FB4-D3C6-88DF-C0DC3D23AD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740436"/>
              <a:ext cx="4572000" cy="785216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 tIns="0" bIns="0" anchor="t" anchorCtr="0"/>
            <a:lstStyle/>
            <a:p>
              <a:pPr defTabSz="834925">
                <a:lnSpc>
                  <a:spcPts val="3600"/>
                </a:lnSpc>
              </a:pPr>
              <a:endParaRPr 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ABCB6E1-C3C1-EF41-C8CE-BFE53FC5630D}"/>
                </a:ext>
              </a:extLst>
            </p:cNvPr>
            <p:cNvSpPr txBox="1"/>
            <p:nvPr/>
          </p:nvSpPr>
          <p:spPr>
            <a:xfrm>
              <a:off x="-42742" y="1890012"/>
              <a:ext cx="4603761" cy="563550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lIns="54857" tIns="0" rIns="54857" bIns="0" anchor="t" anchorCtr="0"/>
            <a:lstStyle>
              <a:defPPr>
                <a:defRPr lang="en-US"/>
              </a:defPPr>
              <a:lvl1pPr defTabSz="417513">
                <a:defRPr sz="900">
                  <a:solidFill>
                    <a:schemeClr val="tx1"/>
                  </a:solidFill>
                </a:defRPr>
              </a:lvl1pPr>
            </a:lstStyle>
            <a:p>
              <a:pPr algn="ctr">
                <a:lnSpc>
                  <a:spcPts val="3400"/>
                </a:lnSpc>
              </a:pPr>
              <a:r>
                <a:rPr lang="en-US" sz="4800" b="1" dirty="0">
                  <a:ln>
                    <a:solidFill>
                      <a:schemeClr val="bg1"/>
                    </a:solidFill>
                  </a:ln>
                  <a:solidFill>
                    <a:schemeClr val="bg1">
                      <a:lumMod val="85000"/>
                      <a:lumOff val="15000"/>
                    </a:schemeClr>
                  </a:solidFill>
                  <a:latin typeface="Cooper Black" panose="0208090404030B020404" pitchFamily="18" charset="0"/>
                </a:rPr>
                <a:t>       </a:t>
              </a:r>
              <a:r>
                <a:rPr lang="en-US" sz="4800" b="1" dirty="0">
                  <a:ln>
                    <a:solidFill>
                      <a:schemeClr val="bg1"/>
                    </a:solidFill>
                  </a:ln>
                  <a:solidFill>
                    <a:srgbClr val="191919"/>
                  </a:solidFill>
                  <a:latin typeface="Cooper Black" panose="0208090404030B020404" pitchFamily="18" charset="0"/>
                </a:rPr>
                <a:t>      </a:t>
              </a:r>
              <a:r>
                <a:rPr lang="en-US" sz="3600" dirty="0">
                  <a:solidFill>
                    <a:srgbClr val="191919"/>
                  </a:solidFill>
                </a:rPr>
                <a:t>,</a:t>
              </a:r>
              <a:r>
                <a:rPr lang="en-US" sz="2800" dirty="0">
                  <a:solidFill>
                    <a:srgbClr val="191919"/>
                  </a:solidFill>
                </a:rPr>
                <a:t> </a:t>
              </a:r>
              <a:r>
                <a:rPr lang="en-US" sz="3800" dirty="0"/>
                <a:t>shall have their part in the</a:t>
              </a:r>
            </a:p>
            <a:p>
              <a:pPr algn="ctr">
                <a:lnSpc>
                  <a:spcPts val="3400"/>
                </a:lnSpc>
              </a:pPr>
              <a:r>
                <a:rPr lang="en-US" sz="3800" dirty="0"/>
                <a:t>lake</a:t>
              </a:r>
              <a:r>
                <a:rPr lang="en-US" sz="2800" dirty="0"/>
                <a:t> </a:t>
              </a:r>
              <a:r>
                <a:rPr lang="en-US" sz="3800" dirty="0"/>
                <a:t>which</a:t>
              </a:r>
              <a:r>
                <a:rPr lang="en-US" sz="2800" dirty="0"/>
                <a:t> </a:t>
              </a:r>
              <a:r>
                <a:rPr lang="en-US" sz="3800" dirty="0"/>
                <a:t>burneth</a:t>
              </a:r>
              <a:r>
                <a:rPr lang="en-US" sz="2800" dirty="0"/>
                <a:t> </a:t>
              </a:r>
              <a:r>
                <a:rPr lang="en-US" sz="3800" dirty="0"/>
                <a:t>with</a:t>
              </a:r>
              <a:r>
                <a:rPr lang="en-US" sz="2800" dirty="0"/>
                <a:t> </a:t>
              </a:r>
              <a:r>
                <a:rPr lang="en-US" sz="3800" dirty="0"/>
                <a:t>fire</a:t>
              </a:r>
              <a:r>
                <a:rPr lang="en-US" sz="2800" dirty="0"/>
                <a:t> </a:t>
              </a:r>
              <a:r>
                <a:rPr lang="en-US" sz="3800" dirty="0"/>
                <a:t>and</a:t>
              </a:r>
              <a:r>
                <a:rPr lang="en-US" sz="2800" dirty="0"/>
                <a:t> </a:t>
              </a:r>
              <a:r>
                <a:rPr lang="en-US" sz="3800" dirty="0"/>
                <a:t>brimstone</a:t>
              </a:r>
            </a:p>
          </p:txBody>
        </p:sp>
      </p:grpSp>
      <p:sp>
        <p:nvSpPr>
          <p:cNvPr id="33" name="TextBox 5">
            <a:extLst>
              <a:ext uri="{FF2B5EF4-FFF2-40B4-BE49-F238E27FC236}">
                <a16:creationId xmlns:a16="http://schemas.microsoft.com/office/drawing/2014/main" id="{76E0EAA9-245D-A243-0BD1-75C76C7C1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0538" y="5133724"/>
            <a:ext cx="1064394" cy="381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lnSpc>
                <a:spcPts val="3600"/>
              </a:lnSpc>
            </a:pPr>
            <a:r>
              <a:rPr lang="en-US" sz="1200" dirty="0">
                <a:solidFill>
                  <a:srgbClr val="5968B0"/>
                </a:solidFill>
              </a:rPr>
              <a:t>Revelation 21:8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07E9A16-23A7-27CF-7725-1E3419589806}"/>
              </a:ext>
            </a:extLst>
          </p:cNvPr>
          <p:cNvGrpSpPr/>
          <p:nvPr/>
        </p:nvGrpSpPr>
        <p:grpSpPr>
          <a:xfrm>
            <a:off x="3049" y="3807204"/>
            <a:ext cx="9178843" cy="646331"/>
            <a:chOff x="1230" y="1938898"/>
            <a:chExt cx="4590012" cy="323207"/>
          </a:xfrm>
        </p:grpSpPr>
        <p:sp>
          <p:nvSpPr>
            <p:cNvPr id="28" name="Rectangle 3">
              <a:extLst>
                <a:ext uri="{FF2B5EF4-FFF2-40B4-BE49-F238E27FC236}">
                  <a16:creationId xmlns:a16="http://schemas.microsoft.com/office/drawing/2014/main" id="{015CF29F-E59E-3D93-DC38-660A193A24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0" y="1978611"/>
              <a:ext cx="4571999" cy="278969"/>
            </a:xfrm>
            <a:prstGeom prst="rect">
              <a:avLst/>
            </a:prstGeom>
            <a:solidFill>
              <a:srgbClr val="5968B0"/>
            </a:solidFill>
            <a:ln w="0">
              <a:noFill/>
              <a:miter lim="800000"/>
              <a:headEnd/>
              <a:tailEnd/>
            </a:ln>
          </p:spPr>
          <p:txBody>
            <a:bodyPr lIns="0" tIns="0" rIns="0" bIns="36571" anchor="b" anchorCtr="0"/>
            <a:lstStyle/>
            <a:p>
              <a:pPr lvl="0" algn="ctr"/>
              <a:endParaRPr lang="en-US" sz="3600" spc="-140" dirty="0">
                <a:solidFill>
                  <a:srgbClr val="000000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0ED64DF-7172-4356-8593-7A3594D1882C}"/>
                </a:ext>
              </a:extLst>
            </p:cNvPr>
            <p:cNvSpPr txBox="1"/>
            <p:nvPr/>
          </p:nvSpPr>
          <p:spPr>
            <a:xfrm>
              <a:off x="4042602" y="1938898"/>
              <a:ext cx="548640" cy="3232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8000">
                  <a:ln w="38100">
                    <a:solidFill>
                      <a:schemeClr val="bg1"/>
                    </a:solidFill>
                  </a:ln>
                  <a:solidFill>
                    <a:srgbClr val="FFFF66"/>
                  </a:solidFill>
                  <a:latin typeface="Franklin Gothic Heavy" panose="020B0903020102020204" pitchFamily="34" charset="0"/>
                </a:defRPr>
              </a:lvl1pPr>
            </a:lstStyle>
            <a:p>
              <a:r>
                <a:rPr lang="en-US" sz="4200" b="1" spc="200" dirty="0">
                  <a:ln w="12700">
                    <a:solidFill>
                      <a:schemeClr val="bg1"/>
                    </a:solidFill>
                  </a:ln>
                  <a:latin typeface="Cooper Black" panose="0208090404030B020404" pitchFamily="18" charset="0"/>
                </a:rPr>
                <a:t>Lie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0242250-30E3-C97A-F40F-0A10DBB9B7C8}"/>
                </a:ext>
              </a:extLst>
            </p:cNvPr>
            <p:cNvSpPr/>
            <p:nvPr/>
          </p:nvSpPr>
          <p:spPr>
            <a:xfrm>
              <a:off x="1001436" y="2205019"/>
              <a:ext cx="2121408" cy="18288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999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1739B91-53F8-FC60-42FA-D6C600F5F954}"/>
                </a:ext>
              </a:extLst>
            </p:cNvPr>
            <p:cNvSpPr txBox="1"/>
            <p:nvPr/>
          </p:nvSpPr>
          <p:spPr>
            <a:xfrm>
              <a:off x="35205" y="1961001"/>
              <a:ext cx="4510636" cy="286268"/>
            </a:xfrm>
            <a:prstGeom prst="rect">
              <a:avLst/>
            </a:prstGeom>
            <a:noFill/>
          </p:spPr>
          <p:txBody>
            <a:bodyPr wrap="square" lIns="0" tIns="0" rIns="0" bIns="18286" rtlCol="0">
              <a:spAutoFit/>
            </a:bodyPr>
            <a:lstStyle/>
            <a:p>
              <a:pPr lvl="0" algn="ctr"/>
              <a:r>
                <a:rPr lang="en-US" sz="3400" spc="-140" dirty="0">
                  <a:solidFill>
                    <a:srgbClr val="000000"/>
                  </a:solidFill>
                </a:rPr>
                <a:t>Unless it’s </a:t>
              </a:r>
              <a:r>
                <a:rPr lang="en-US" sz="3400" b="1" spc="-140" dirty="0">
                  <a:ln w="6350">
                    <a:solidFill>
                      <a:schemeClr val="bg1"/>
                    </a:solidFill>
                  </a:ln>
                  <a:solidFill>
                    <a:schemeClr val="tx1"/>
                  </a:solidFill>
                </a:rPr>
                <a:t>completely</a:t>
              </a:r>
              <a:r>
                <a:rPr lang="en-US" sz="3400" spc="-140" dirty="0">
                  <a:ln w="6350">
                    <a:solidFill>
                      <a:schemeClr val="bg1"/>
                    </a:solidFill>
                  </a:ln>
                  <a:solidFill>
                    <a:schemeClr val="tx1"/>
                  </a:solidFill>
                </a:rPr>
                <a:t> </a:t>
              </a:r>
              <a:r>
                <a:rPr lang="en-US" sz="3400" b="1" spc="-140" dirty="0">
                  <a:ln w="6350">
                    <a:solidFill>
                      <a:schemeClr val="bg1"/>
                    </a:solidFill>
                  </a:ln>
                  <a:solidFill>
                    <a:schemeClr val="tx1"/>
                  </a:solidFill>
                </a:rPr>
                <a:t>impossible</a:t>
              </a:r>
              <a:r>
                <a:rPr lang="en-US" sz="3400" spc="-140" dirty="0">
                  <a:solidFill>
                    <a:srgbClr val="000000"/>
                  </a:solidFill>
                </a:rPr>
                <a:t> for you to</a:t>
              </a:r>
              <a:r>
                <a:rPr lang="en-US" sz="3600" spc="-140" dirty="0">
                  <a:solidFill>
                    <a:srgbClr val="000000"/>
                  </a:solidFill>
                </a:rPr>
                <a:t>         .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86A3C827-0175-332F-CC5F-78EA48EBDDEB}"/>
              </a:ext>
            </a:extLst>
          </p:cNvPr>
          <p:cNvSpPr txBox="1"/>
          <p:nvPr/>
        </p:nvSpPr>
        <p:spPr>
          <a:xfrm>
            <a:off x="133031" y="4334001"/>
            <a:ext cx="2619948" cy="7078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r>
              <a:rPr lang="en-US" sz="4600" b="1" spc="200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All</a:t>
            </a:r>
            <a:r>
              <a:rPr lang="en-US" sz="3600" b="1" spc="200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 </a:t>
            </a:r>
            <a:r>
              <a:rPr lang="en-US" sz="4600" b="1" spc="200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liars</a:t>
            </a:r>
          </a:p>
        </p:txBody>
      </p:sp>
    </p:spTree>
    <p:extLst>
      <p:ext uri="{BB962C8B-B14F-4D97-AF65-F5344CB8AC3E}">
        <p14:creationId xmlns:p14="http://schemas.microsoft.com/office/powerpoint/2010/main" val="251136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8BC0F84-4E81-449C-9E7E-C3714295B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526" y="1227450"/>
            <a:ext cx="9150803" cy="1005164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73142" tIns="0" rIns="0" bIns="0" anchor="t" anchorCtr="0"/>
          <a:lstStyle/>
          <a:p>
            <a:pPr algn="ctr"/>
            <a:endParaRPr lang="en-US" sz="3000" spc="-40" dirty="0">
              <a:solidFill>
                <a:srgbClr val="0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38A9E18-8E93-4BE3-A9A7-D205B59943FD}"/>
              </a:ext>
            </a:extLst>
          </p:cNvPr>
          <p:cNvSpPr/>
          <p:nvPr/>
        </p:nvSpPr>
        <p:spPr>
          <a:xfrm>
            <a:off x="-21350" y="3951330"/>
            <a:ext cx="9164556" cy="15329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73142" bIns="0" rtlCol="0" anchor="t" anchorCtr="0">
            <a:noAutofit/>
          </a:bodyPr>
          <a:lstStyle/>
          <a:p>
            <a:pPr>
              <a:lnSpc>
                <a:spcPts val="3800"/>
              </a:lnSpc>
            </a:pPr>
            <a:r>
              <a:rPr lang="en-US" sz="3200" dirty="0">
                <a:solidFill>
                  <a:srgbClr val="5968B0"/>
                </a:solidFill>
              </a:rPr>
              <a:t> The Bible says … </a:t>
            </a:r>
          </a:p>
          <a:p>
            <a:pPr>
              <a:lnSpc>
                <a:spcPts val="3800"/>
              </a:lnSpc>
            </a:pPr>
            <a:r>
              <a:rPr lang="en-US" sz="4000" dirty="0">
                <a:solidFill>
                  <a:schemeClr val="tx1"/>
                </a:solidFill>
              </a:rPr>
              <a:t>	</a:t>
            </a:r>
            <a:r>
              <a:rPr lang="en-US" sz="3600" dirty="0">
                <a:solidFill>
                  <a:schemeClr val="tx1"/>
                </a:solidFill>
              </a:rPr>
              <a:t>They have a zeal of God, </a:t>
            </a:r>
          </a:p>
          <a:p>
            <a:pPr>
              <a:lnSpc>
                <a:spcPts val="3800"/>
              </a:lnSpc>
            </a:pPr>
            <a:r>
              <a:rPr lang="en-US" sz="4000" dirty="0">
                <a:solidFill>
                  <a:schemeClr val="tx1"/>
                </a:solidFill>
              </a:rPr>
              <a:t>	</a:t>
            </a:r>
            <a:r>
              <a:rPr lang="en-US" sz="3600" dirty="0">
                <a:solidFill>
                  <a:schemeClr val="tx1"/>
                </a:solidFill>
              </a:rPr>
              <a:t>But not </a:t>
            </a:r>
            <a:r>
              <a:rPr lang="en-US" sz="3600" dirty="0">
                <a:solidFill>
                  <a:srgbClr val="191919"/>
                </a:solidFill>
              </a:rPr>
              <a:t>…</a:t>
            </a:r>
            <a:r>
              <a:rPr lang="en-US" sz="3600" dirty="0">
                <a:solidFill>
                  <a:schemeClr val="tx1"/>
                </a:solidFill>
              </a:rPr>
              <a:t> knowledge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EDAF61B-7F6F-417E-937C-13108909A366}"/>
              </a:ext>
            </a:extLst>
          </p:cNvPr>
          <p:cNvGrpSpPr/>
          <p:nvPr/>
        </p:nvGrpSpPr>
        <p:grpSpPr>
          <a:xfrm>
            <a:off x="1310504" y="2532120"/>
            <a:ext cx="6548160" cy="1099737"/>
            <a:chOff x="819633" y="1520091"/>
            <a:chExt cx="2964967" cy="542926"/>
          </a:xfrm>
        </p:grpSpPr>
        <p:grpSp>
          <p:nvGrpSpPr>
            <p:cNvPr id="35" name="Group 8">
              <a:extLst>
                <a:ext uri="{FF2B5EF4-FFF2-40B4-BE49-F238E27FC236}">
                  <a16:creationId xmlns:a16="http://schemas.microsoft.com/office/drawing/2014/main" id="{77FFE062-E727-41FF-A509-F96551A273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43077" y="1629629"/>
              <a:ext cx="309563" cy="361950"/>
              <a:chOff x="681" y="66"/>
              <a:chExt cx="195" cy="228"/>
            </a:xfrm>
          </p:grpSpPr>
          <p:sp>
            <p:nvSpPr>
              <p:cNvPr id="36" name="WordArt 9">
                <a:extLst>
                  <a:ext uri="{FF2B5EF4-FFF2-40B4-BE49-F238E27FC236}">
                    <a16:creationId xmlns:a16="http://schemas.microsoft.com/office/drawing/2014/main" id="{FA9B7F85-1D70-419A-83E2-DF345290DBE2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 rot="-150682">
                <a:off x="684" y="66"/>
                <a:ext cx="192" cy="22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defTabSz="1828578">
                  <a:defRPr/>
                </a:pPr>
                <a:r>
                  <a:rPr lang="en-US" sz="4800" i="1" kern="10" dirty="0">
                    <a:ln w="9525">
                      <a:noFill/>
                      <a:round/>
                      <a:headEnd/>
                      <a:tailEnd/>
                    </a:ln>
                    <a:solidFill>
                      <a:srgbClr val="00FF00"/>
                    </a:solidFill>
                    <a:latin typeface="Verdana"/>
                  </a:rPr>
                  <a:t>e</a:t>
                </a:r>
              </a:p>
            </p:txBody>
          </p:sp>
          <p:sp>
            <p:nvSpPr>
              <p:cNvPr id="38" name="Text Box 10">
                <a:extLst>
                  <a:ext uri="{FF2B5EF4-FFF2-40B4-BE49-F238E27FC236}">
                    <a16:creationId xmlns:a16="http://schemas.microsoft.com/office/drawing/2014/main" id="{7A9A0DA7-FC00-431B-BBF3-6C5602FDBA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1" y="151"/>
                <a:ext cx="170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834925">
                  <a:defRPr/>
                </a:pPr>
                <a:r>
                  <a:rPr lang="en-US" sz="1400" dirty="0">
                    <a:solidFill>
                      <a:srgbClr val="66FF33"/>
                    </a:solidFill>
                  </a:rPr>
                  <a:t>=mc</a:t>
                </a:r>
                <a:r>
                  <a:rPr lang="en-US" sz="1400" baseline="30000" dirty="0">
                    <a:solidFill>
                      <a:srgbClr val="66FF33"/>
                    </a:solidFill>
                  </a:rPr>
                  <a:t>2</a:t>
                </a:r>
              </a:p>
            </p:txBody>
          </p:sp>
        </p:grpSp>
        <p:pic>
          <p:nvPicPr>
            <p:cNvPr id="39" name="Picture 11" descr="star-of-david">
              <a:extLst>
                <a:ext uri="{FF2B5EF4-FFF2-40B4-BE49-F238E27FC236}">
                  <a16:creationId xmlns:a16="http://schemas.microsoft.com/office/drawing/2014/main" id="{08E4FDA6-FA64-4B8A-80DB-7C490F1C7B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883"/>
            <a:stretch>
              <a:fillRect/>
            </a:stretch>
          </p:blipFill>
          <p:spPr bwMode="auto">
            <a:xfrm>
              <a:off x="2124075" y="1539142"/>
              <a:ext cx="452438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Picture 17" descr="simple_cross_01_01">
              <a:extLst>
                <a:ext uri="{FF2B5EF4-FFF2-40B4-BE49-F238E27FC236}">
                  <a16:creationId xmlns:a16="http://schemas.microsoft.com/office/drawing/2014/main" id="{353D9367-1A16-48A2-A522-587F0A31BE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29000" y="1520091"/>
              <a:ext cx="355600" cy="533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2">
              <a:extLst>
                <a:ext uri="{FF2B5EF4-FFF2-40B4-BE49-F238E27FC236}">
                  <a16:creationId xmlns:a16="http://schemas.microsoft.com/office/drawing/2014/main" id="{4BF631A5-EA3C-410B-B378-44D68CC61E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1033" b="92698" l="4277" r="20126">
                          <a14:foregroundMark x1="16226" y1="86910" x2="16226" y2="8691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72" t="81001" r="79100" b="6247"/>
            <a:stretch/>
          </p:blipFill>
          <p:spPr bwMode="auto">
            <a:xfrm>
              <a:off x="819633" y="1584279"/>
              <a:ext cx="441413" cy="4781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5" name="Picture 4">
              <a:extLst>
                <a:ext uri="{FF2B5EF4-FFF2-40B4-BE49-F238E27FC236}">
                  <a16:creationId xmlns:a16="http://schemas.microsoft.com/office/drawing/2014/main" id="{F5B33664-730C-4B2C-8982-550A557C660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76489" b="99695" l="431" r="3319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521" r="66503"/>
            <a:stretch/>
          </p:blipFill>
          <p:spPr bwMode="auto">
            <a:xfrm>
              <a:off x="1263213" y="1587937"/>
              <a:ext cx="449923" cy="4451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6" name="Picture 5">
              <a:extLst>
                <a:ext uri="{FF2B5EF4-FFF2-40B4-BE49-F238E27FC236}">
                  <a16:creationId xmlns:a16="http://schemas.microsoft.com/office/drawing/2014/main" id="{A487127C-67F4-477A-916C-C52C944359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80916" b="93282" l="216" r="1659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0883" r="83251" b="6205"/>
            <a:stretch/>
          </p:blipFill>
          <p:spPr bwMode="auto">
            <a:xfrm rot="2026691">
              <a:off x="2959950" y="1600756"/>
              <a:ext cx="411859" cy="448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64CD4BC6-937D-45D3-BEA7-5CE9AEE7762E}"/>
                </a:ext>
              </a:extLst>
            </p:cNvPr>
            <p:cNvGrpSpPr/>
            <p:nvPr/>
          </p:nvGrpSpPr>
          <p:grpSpPr>
            <a:xfrm>
              <a:off x="2622385" y="1526106"/>
              <a:ext cx="293689" cy="510522"/>
              <a:chOff x="1869910" y="21685"/>
              <a:chExt cx="293689" cy="510522"/>
            </a:xfrm>
          </p:grpSpPr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52259BD9-F231-4069-A140-D18B2CCCD3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16894" b="84741" l="18595" r="8099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277" t="18420" r="21292" b="16316"/>
              <a:stretch/>
            </p:blipFill>
            <p:spPr>
              <a:xfrm>
                <a:off x="1869910" y="169359"/>
                <a:ext cx="293689" cy="362848"/>
              </a:xfrm>
              <a:prstGeom prst="rect">
                <a:avLst/>
              </a:prstGeom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3CE295C3-294C-4ABB-899E-0C1C7136EFC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2881" b="95885" l="18529" r="8228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264" r="17707"/>
              <a:stretch/>
            </p:blipFill>
            <p:spPr>
              <a:xfrm>
                <a:off x="1951503" y="21685"/>
                <a:ext cx="158117" cy="156634"/>
              </a:xfrm>
              <a:prstGeom prst="rect">
                <a:avLst/>
              </a:prstGeom>
            </p:spPr>
          </p:pic>
        </p:grp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9505E6E5-203B-49FA-93A3-4D14DC3F943B}"/>
              </a:ext>
            </a:extLst>
          </p:cNvPr>
          <p:cNvSpPr/>
          <p:nvPr/>
        </p:nvSpPr>
        <p:spPr>
          <a:xfrm>
            <a:off x="7750050" y="5097281"/>
            <a:ext cx="137142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r>
              <a:rPr lang="en-US" sz="1600" dirty="0">
                <a:solidFill>
                  <a:srgbClr val="5968B0"/>
                </a:solidFill>
              </a:rPr>
              <a:t>Romans 10:2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FA514E-5AF5-462F-8E8C-7477B3B25A3B}"/>
              </a:ext>
            </a:extLst>
          </p:cNvPr>
          <p:cNvSpPr/>
          <p:nvPr/>
        </p:nvSpPr>
        <p:spPr>
          <a:xfrm>
            <a:off x="937728" y="1635702"/>
            <a:ext cx="1115424" cy="36571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999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721302-E1AE-4EBA-B0B4-E87C89A5C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707" y="1183421"/>
            <a:ext cx="9150803" cy="987959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73142" tIns="0" rIns="0" bIns="0" anchor="t" anchorCtr="0"/>
          <a:lstStyle/>
          <a:p>
            <a:pPr algn="ctr">
              <a:lnSpc>
                <a:spcPts val="4000"/>
              </a:lnSpc>
            </a:pPr>
            <a:r>
              <a:rPr lang="en-US" sz="3400" spc="-40" dirty="0"/>
              <a:t>Yet </a:t>
            </a:r>
            <a:r>
              <a:rPr lang="en-US" sz="3400" b="1" spc="-4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many</a:t>
            </a:r>
            <a:r>
              <a:rPr lang="en-US" sz="3400" spc="-40" dirty="0">
                <a:solidFill>
                  <a:srgbClr val="000000"/>
                </a:solidFill>
              </a:rPr>
              <a:t> are trying desperately to please God </a:t>
            </a:r>
          </a:p>
          <a:p>
            <a:pPr algn="ctr">
              <a:lnSpc>
                <a:spcPts val="4000"/>
              </a:lnSpc>
            </a:pPr>
            <a:r>
              <a:rPr lang="en-US" sz="3400" spc="-40" dirty="0">
                <a:solidFill>
                  <a:srgbClr val="000000"/>
                </a:solidFill>
              </a:rPr>
              <a:t>with their </a:t>
            </a:r>
            <a:r>
              <a:rPr lang="en-US" sz="3600" b="1" spc="-4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2000" spc="-40" dirty="0">
                <a:solidFill>
                  <a:srgbClr val="000000"/>
                </a:solidFill>
              </a:rPr>
              <a:t> </a:t>
            </a:r>
            <a:r>
              <a:rPr lang="en-US" sz="3200" spc="-40" dirty="0">
                <a:solidFill>
                  <a:srgbClr val="000000"/>
                </a:solidFill>
              </a:rPr>
              <a:t>!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F1315F0-4414-D601-C491-C57F26830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" y="1529"/>
            <a:ext cx="9142826" cy="548570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73142" tIns="0" rIns="0" bIns="0" anchor="t" anchorCtr="0"/>
          <a:lstStyle/>
          <a:p>
            <a:pPr algn="ctr"/>
            <a:r>
              <a:rPr lang="en-US" sz="3200" spc="-40" dirty="0">
                <a:solidFill>
                  <a:srgbClr val="000000"/>
                </a:solidFill>
              </a:rPr>
              <a:t>No matter how hard we try, the Bible says we...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11D3482-C008-DF1B-8587-7F10A546AD87}"/>
              </a:ext>
            </a:extLst>
          </p:cNvPr>
          <p:cNvSpPr/>
          <p:nvPr/>
        </p:nvSpPr>
        <p:spPr>
          <a:xfrm>
            <a:off x="591" y="587971"/>
            <a:ext cx="9142822" cy="604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73142" bIns="0" rtlCol="0" anchor="t" anchorCtr="0">
            <a:noAutofit/>
          </a:bodyPr>
          <a:lstStyle/>
          <a:p>
            <a:pPr algn="ctr"/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674E16C-2FE6-0DEB-6D78-69C413E20DF4}"/>
              </a:ext>
            </a:extLst>
          </p:cNvPr>
          <p:cNvSpPr/>
          <p:nvPr/>
        </p:nvSpPr>
        <p:spPr>
          <a:xfrm>
            <a:off x="7858663" y="880427"/>
            <a:ext cx="117194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rgbClr val="5968B0"/>
                </a:solidFill>
              </a:rPr>
              <a:t>2 Peter 2:14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BAA12A-283C-F5E2-864A-FFA291631B5F}"/>
              </a:ext>
            </a:extLst>
          </p:cNvPr>
          <p:cNvSpPr/>
          <p:nvPr/>
        </p:nvSpPr>
        <p:spPr>
          <a:xfrm>
            <a:off x="99837" y="650109"/>
            <a:ext cx="9142822" cy="6043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73142" bIns="0" rtlCol="0" anchor="t" anchorCtr="0">
            <a:no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… cannot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3600" dirty="0">
                <a:solidFill>
                  <a:schemeClr val="tx1"/>
                </a:solidFill>
              </a:rPr>
              <a:t>cease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3600" dirty="0">
                <a:solidFill>
                  <a:schemeClr val="tx1"/>
                </a:solidFill>
              </a:rPr>
              <a:t>from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4000" b="1" spc="-40" dirty="0">
                <a:ln w="19050">
                  <a:noFill/>
                </a:ln>
                <a:solidFill>
                  <a:schemeClr val="tx1"/>
                </a:solidFill>
                <a:effectLst>
                  <a:glow rad="635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</a:t>
            </a:r>
            <a:r>
              <a:rPr lang="en-US" sz="3600" dirty="0">
                <a:solidFill>
                  <a:schemeClr val="tx1"/>
                </a:solidFill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10130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80C45135-25B1-491E-8905-B548C527C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" y="4164573"/>
            <a:ext cx="9142826" cy="499056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pPr defTabSz="1828578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Text Box 16">
            <a:extLst>
              <a:ext uri="{FF2B5EF4-FFF2-40B4-BE49-F238E27FC236}">
                <a16:creationId xmlns:a16="http://schemas.microsoft.com/office/drawing/2014/main" id="{512B34D9-7DF5-4DE7-909D-65EDB4D4B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" y="4128347"/>
            <a:ext cx="9142338" cy="553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2800" spc="-140" dirty="0">
                <a:solidFill>
                  <a:srgbClr val="000000"/>
                </a:solidFill>
              </a:rPr>
              <a:t>Unless you answered “I need </a:t>
            </a:r>
            <a:r>
              <a:rPr lang="en-US" sz="300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God’s righteousness</a:t>
            </a:r>
            <a:r>
              <a:rPr lang="en-US" sz="140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 </a:t>
            </a:r>
            <a:r>
              <a:rPr lang="en-US" sz="2800" spc="-140" dirty="0">
                <a:solidFill>
                  <a:srgbClr val="000000"/>
                </a:solidFill>
              </a:rPr>
              <a:t>”, you are...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DF02F06B-E16E-439D-B116-FC999BC8F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" y="3014472"/>
            <a:ext cx="9142826" cy="464877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36571" anchor="ctr"/>
          <a:lstStyle/>
          <a:p>
            <a:pPr algn="ctr" defTabSz="1828578">
              <a:defRPr/>
            </a:pPr>
            <a:r>
              <a:rPr lang="en-US" sz="3000" dirty="0">
                <a:solidFill>
                  <a:srgbClr val="000000"/>
                </a:solidFill>
              </a:rPr>
              <a:t>Remember when I asked you about …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FEE2B467-92B6-49AA-818E-BECCF0948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492" y="3551416"/>
            <a:ext cx="7771399" cy="533453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73142" anchor="ctr"/>
          <a:lstStyle/>
          <a:p>
            <a:pPr algn="ctr" defTabSz="1828578">
              <a:defRPr/>
            </a:pPr>
            <a:r>
              <a:rPr lang="en-US" sz="3400" b="1" dirty="0">
                <a:ln w="1270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“your need for righteousness”?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D62D910D-9A7E-4E8A-97D5-132E8AB7D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44" y="4535321"/>
            <a:ext cx="9142824" cy="98794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3600" b="1" dirty="0">
                <a:ln w="1270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ignorant of </a:t>
            </a:r>
            <a:r>
              <a:rPr lang="en-US" sz="3700" kern="10" spc="-120" dirty="0">
                <a:ln w="1270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38100">
                    <a:srgbClr val="5968B0"/>
                  </a:glow>
                </a:effectLst>
                <a:latin typeface="Impact" panose="020B0806030902050204" pitchFamily="34" charset="0"/>
              </a:rPr>
              <a:t>God’s Righteousness</a:t>
            </a:r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.</a:t>
            </a:r>
            <a:endParaRPr lang="en-US" sz="4000" dirty="0">
              <a:ln>
                <a:solidFill>
                  <a:srgbClr val="5968B0"/>
                </a:solidFill>
              </a:ln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DB2EF9-63FB-45EC-8305-8BA2251868BB}"/>
              </a:ext>
            </a:extLst>
          </p:cNvPr>
          <p:cNvSpPr/>
          <p:nvPr/>
        </p:nvSpPr>
        <p:spPr>
          <a:xfrm>
            <a:off x="1075" y="352"/>
            <a:ext cx="9142338" cy="3018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82857" tIns="0" rIns="73142" bIns="0" rtlCol="0" anchor="t" anchorCtr="0">
            <a:noAutofit/>
          </a:bodyPr>
          <a:lstStyle/>
          <a:p>
            <a:r>
              <a:rPr lang="en-US" sz="3200" dirty="0">
                <a:solidFill>
                  <a:srgbClr val="191919"/>
                </a:solidFill>
              </a:rPr>
              <a:t>For </a:t>
            </a:r>
            <a:r>
              <a:rPr lang="en-US" sz="3200" dirty="0">
                <a:solidFill>
                  <a:schemeClr val="tx1"/>
                </a:solidFill>
              </a:rPr>
              <a:t>they being ignorant of </a:t>
            </a:r>
          </a:p>
          <a:p>
            <a:endParaRPr lang="en-US" sz="3200" dirty="0"/>
          </a:p>
          <a:p>
            <a:r>
              <a:rPr lang="en-US" sz="3200" dirty="0"/>
              <a:t>and going about to establish</a:t>
            </a:r>
          </a:p>
          <a:p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have not submitted themselves unto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8C03697-5E92-4605-9AA2-8C20B9544CFF}"/>
              </a:ext>
            </a:extLst>
          </p:cNvPr>
          <p:cNvSpPr/>
          <p:nvPr/>
        </p:nvSpPr>
        <p:spPr>
          <a:xfrm>
            <a:off x="7771989" y="58908"/>
            <a:ext cx="137121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r>
              <a:rPr lang="en-US" sz="1600" dirty="0">
                <a:solidFill>
                  <a:srgbClr val="5968B0"/>
                </a:solidFill>
              </a:rPr>
              <a:t>Romans 10:3</a:t>
            </a: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B7593E50-8F37-11CC-6B00-12C5F4BDA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6904" y="2266389"/>
            <a:ext cx="5396096" cy="50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4500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the righteousness of God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65AC9204-27B5-05D1-DE9E-66AB1FCC2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9060" y="348607"/>
            <a:ext cx="5396096" cy="50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4500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God’s righteousness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1FFC267A-0A12-9F16-1086-F6648F0BB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1329485"/>
            <a:ext cx="5396096" cy="50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4500" kern="10" dirty="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C3260C"/>
                  </a:glow>
                </a:effectLst>
                <a:latin typeface="Impact" panose="020B0806030902050204" pitchFamily="34" charset="0"/>
              </a:rPr>
              <a:t>their own righteousness</a:t>
            </a:r>
          </a:p>
        </p:txBody>
      </p:sp>
    </p:spTree>
    <p:extLst>
      <p:ext uri="{BB962C8B-B14F-4D97-AF65-F5344CB8AC3E}">
        <p14:creationId xmlns:p14="http://schemas.microsoft.com/office/powerpoint/2010/main" val="3329017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6">
            <a:extLst>
              <a:ext uri="{FF2B5EF4-FFF2-40B4-BE49-F238E27FC236}">
                <a16:creationId xmlns:a16="http://schemas.microsoft.com/office/drawing/2014/main" id="{29A4E4AA-C842-426F-B739-7E2397816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" y="3604150"/>
            <a:ext cx="9141704" cy="965892"/>
          </a:xfrm>
          <a:prstGeom prst="rect">
            <a:avLst/>
          </a:prstGeom>
          <a:solidFill>
            <a:srgbClr val="5968B0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54857" anchor="ctr" anchorCtr="0">
            <a:noAutofit/>
          </a:bodyPr>
          <a:lstStyle/>
          <a:p>
            <a:pPr algn="ctr"/>
            <a:r>
              <a:rPr lang="en-US" sz="3100" spc="-140" dirty="0">
                <a:solidFill>
                  <a:srgbClr val="000000"/>
                </a:solidFill>
              </a:rPr>
              <a:t>If you answered, “yes, it could hurt my chances”, </a:t>
            </a:r>
          </a:p>
          <a:p>
            <a:pPr algn="ctr"/>
            <a:r>
              <a:rPr lang="en-US" sz="3100" spc="-140" dirty="0">
                <a:solidFill>
                  <a:srgbClr val="000000"/>
                </a:solidFill>
              </a:rPr>
              <a:t>or even, “I’m not sure”, then you are…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87290D-F174-4C7B-B819-E4A46DB13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1" y="-7512"/>
            <a:ext cx="9142826" cy="464877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54857" anchor="ctr"/>
          <a:lstStyle/>
          <a:p>
            <a:pPr algn="ctr" defTabSz="1828578">
              <a:defRPr/>
            </a:pPr>
            <a:r>
              <a:rPr lang="en-US" sz="3100" dirty="0">
                <a:solidFill>
                  <a:srgbClr val="000000"/>
                </a:solidFill>
              </a:rPr>
              <a:t>And remember when I asked you about being a…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AB03A72-7514-46A6-94A3-3CF0B29B9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32" y="4572062"/>
            <a:ext cx="9142824" cy="806028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834925">
              <a:defRPr/>
            </a:pPr>
            <a:r>
              <a:rPr lang="en-US" sz="3600" b="1" spc="-4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en-US" sz="2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to</a:t>
            </a:r>
            <a:r>
              <a:rPr lang="en-US" sz="2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establish</a:t>
            </a:r>
            <a:r>
              <a:rPr lang="en-US" sz="2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600" dirty="0">
                <a:ln w="1270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38100">
                    <a:srgbClr val="C3260C"/>
                  </a:glow>
                </a:effectLst>
                <a:latin typeface="Impact" panose="020B0806030902050204" pitchFamily="34" charset="0"/>
              </a:rPr>
              <a:t>your own righteousness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0E68E4-411B-2A54-9F6C-FF9D48B55E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29" b="90000" l="26923" r="100000"/>
                    </a14:imgEffect>
                    <a14:imgEffect>
                      <a14:artisticGlowEdges trans="0" smoothness="0"/>
                    </a14:imgEffect>
                  </a14:imgLayer>
                </a14:imgProps>
              </a:ext>
            </a:extLst>
          </a:blip>
          <a:srcRect l="25275" b="8685"/>
          <a:stretch/>
        </p:blipFill>
        <p:spPr>
          <a:xfrm rot="19834308">
            <a:off x="3399642" y="473552"/>
            <a:ext cx="2547752" cy="2235262"/>
          </a:xfrm>
          <a:prstGeom prst="rect">
            <a:avLst/>
          </a:prstGeom>
          <a:effectLst>
            <a:glow rad="50800">
              <a:srgbClr val="C00000">
                <a:alpha val="40000"/>
              </a:srgbClr>
            </a:glow>
          </a:effec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1677A218-9E94-428B-91C1-839C0B356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492" y="2897958"/>
            <a:ext cx="7771399" cy="533453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73142" anchor="ctr"/>
          <a:lstStyle/>
          <a:p>
            <a:pPr algn="ctr" defTabSz="1828578">
              <a:defRPr/>
            </a:pPr>
            <a:r>
              <a:rPr lang="en-US" sz="5599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40000"/>
                    </a:srgbClr>
                  </a:glow>
                </a:effectLst>
                <a:latin typeface="Viner Hand ITC" panose="03070502030502020203" pitchFamily="66" charset="0"/>
              </a:rPr>
              <a:t>serial killer</a:t>
            </a:r>
            <a:r>
              <a:rPr lang="en-US" sz="2800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40000"/>
                    </a:srgbClr>
                  </a:glow>
                </a:effectLst>
                <a:latin typeface="Viner Hand ITC" panose="03070502030502020203" pitchFamily="66" charset="0"/>
              </a:rPr>
              <a:t> </a:t>
            </a:r>
            <a:r>
              <a:rPr lang="en-US" sz="4800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40000"/>
                    </a:srgbClr>
                  </a:glow>
                </a:effectLst>
              </a:rPr>
              <a:t>?</a:t>
            </a:r>
            <a:endParaRPr lang="en-US" sz="4000" b="1" dirty="0">
              <a:ln w="12700">
                <a:solidFill>
                  <a:srgbClr val="C00000"/>
                </a:solidFill>
              </a:ln>
              <a:solidFill>
                <a:schemeClr val="tx1"/>
              </a:solidFill>
              <a:effectLst>
                <a:glow rad="38100">
                  <a:srgbClr val="C3260C">
                    <a:alpha val="40000"/>
                  </a:srgb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9347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D87F2287-3802-4323-A0CA-C0A9866F2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" y="4949684"/>
            <a:ext cx="9142826" cy="514238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36571" anchor="ctr"/>
          <a:lstStyle/>
          <a:p>
            <a:pPr lvl="0" algn="ctr">
              <a:defRPr/>
            </a:pPr>
            <a:endParaRPr lang="en-US" sz="2700" dirty="0">
              <a:solidFill>
                <a:srgbClr val="0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B59899-517D-4A67-9636-CD678A75C5DA}"/>
              </a:ext>
            </a:extLst>
          </p:cNvPr>
          <p:cNvSpPr/>
          <p:nvPr/>
        </p:nvSpPr>
        <p:spPr>
          <a:xfrm>
            <a:off x="-3428" y="3855762"/>
            <a:ext cx="9144833" cy="1074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82857" tIns="0" rIns="73142" bIns="0" rtlCol="0" anchor="t" anchorCtr="0"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have not submitted themselves unto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33BFAD-364D-4085-8CEA-138D26051EC1}"/>
              </a:ext>
            </a:extLst>
          </p:cNvPr>
          <p:cNvSpPr/>
          <p:nvPr/>
        </p:nvSpPr>
        <p:spPr>
          <a:xfrm>
            <a:off x="7770189" y="3909410"/>
            <a:ext cx="137121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r>
              <a:rPr lang="en-US" sz="1600" dirty="0">
                <a:solidFill>
                  <a:srgbClr val="5968B0"/>
                </a:solidFill>
              </a:rPr>
              <a:t>Romans 10:3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63ED46-2FC3-4E70-BEA0-2D4A2BDC9153}"/>
              </a:ext>
            </a:extLst>
          </p:cNvPr>
          <p:cNvSpPr/>
          <p:nvPr/>
        </p:nvSpPr>
        <p:spPr>
          <a:xfrm>
            <a:off x="2069433" y="5338650"/>
            <a:ext cx="969139" cy="36571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578">
              <a:defRPr/>
            </a:pPr>
            <a:endParaRPr lang="en-US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14A27E88-929D-46BF-A018-6F4D6759B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" y="4931400"/>
            <a:ext cx="9142826" cy="526122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36571" anchor="ctr"/>
          <a:lstStyle/>
          <a:p>
            <a:pPr lvl="0" algn="ctr">
              <a:defRPr/>
            </a:pPr>
            <a:r>
              <a:rPr lang="en-US" sz="3000" dirty="0">
                <a:solidFill>
                  <a:srgbClr val="000000"/>
                </a:solidFill>
              </a:rPr>
              <a:t>This is why </a:t>
            </a:r>
            <a:r>
              <a:rPr lang="en-US" sz="3000" b="1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many</a:t>
            </a:r>
            <a:r>
              <a:rPr lang="en-US" sz="3000" dirty="0">
                <a:solidFill>
                  <a:srgbClr val="000000"/>
                </a:solidFill>
              </a:rPr>
              <a:t> think they’re saved, but they’re not.</a:t>
            </a:r>
          </a:p>
        </p:txBody>
      </p:sp>
      <p:sp>
        <p:nvSpPr>
          <p:cNvPr id="27" name="Rectangle 2">
            <a:extLst>
              <a:ext uri="{FF2B5EF4-FFF2-40B4-BE49-F238E27FC236}">
                <a16:creationId xmlns:a16="http://schemas.microsoft.com/office/drawing/2014/main" id="{BE07DA6C-7A85-4685-F2FD-AB92BF2C0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955" y="724717"/>
            <a:ext cx="6975214" cy="628161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en-US" sz="40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ignorant of </a:t>
            </a:r>
            <a:r>
              <a:rPr lang="en-US" sz="4000" kern="10" spc="-12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508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  <a:endParaRPr lang="en-US" sz="4800" dirty="0">
              <a:ln w="19050" cap="rnd">
                <a:solidFill>
                  <a:srgbClr val="5968B0"/>
                </a:solidFill>
                <a:prstDash val="solid"/>
                <a:round/>
                <a:headEnd/>
                <a:tailEnd/>
              </a:ln>
              <a:solidFill>
                <a:srgbClr val="FFFFFF"/>
              </a:solidFill>
              <a:effectLst>
                <a:glow rad="508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28" name="Rectangle 2">
            <a:extLst>
              <a:ext uri="{FF2B5EF4-FFF2-40B4-BE49-F238E27FC236}">
                <a16:creationId xmlns:a16="http://schemas.microsoft.com/office/drawing/2014/main" id="{B47A73D9-FB47-755B-D7E1-858FA17BE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955" y="2554083"/>
            <a:ext cx="5790458" cy="806028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defTabSz="834925">
              <a:defRPr/>
            </a:pPr>
            <a:r>
              <a:rPr lang="en-US" sz="4000" b="1" spc="-40" dirty="0">
                <a:ln w="19050">
                  <a:noFill/>
                </a:ln>
                <a:solidFill>
                  <a:schemeClr val="tx1"/>
                </a:solidFill>
                <a:effectLst>
                  <a:glow rad="889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40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to establish </a:t>
            </a:r>
          </a:p>
          <a:p>
            <a:pPr defTabSz="834925">
              <a:defRPr/>
            </a:pPr>
            <a:r>
              <a:rPr lang="en-US" sz="4000" dirty="0">
                <a:ln w="1270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508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their own righteousness</a:t>
            </a:r>
          </a:p>
        </p:txBody>
      </p:sp>
      <p:sp>
        <p:nvSpPr>
          <p:cNvPr id="29" name="Rectangle 2">
            <a:extLst>
              <a:ext uri="{FF2B5EF4-FFF2-40B4-BE49-F238E27FC236}">
                <a16:creationId xmlns:a16="http://schemas.microsoft.com/office/drawing/2014/main" id="{9C78A827-E92D-A43C-2271-24A4402B57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955" y="1559911"/>
            <a:ext cx="2081904" cy="52975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... and ...</a:t>
            </a:r>
            <a:endParaRPr lang="en-US" sz="4000" dirty="0">
              <a:ln>
                <a:solidFill>
                  <a:srgbClr val="5968B0"/>
                </a:solidFill>
              </a:ln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30" name="Rectangle 2">
            <a:extLst>
              <a:ext uri="{FF2B5EF4-FFF2-40B4-BE49-F238E27FC236}">
                <a16:creationId xmlns:a16="http://schemas.microsoft.com/office/drawing/2014/main" id="{41587DF5-866C-2004-CD04-A0DD1B057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633" y="2497225"/>
            <a:ext cx="605608" cy="52975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7199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sym typeface="Wingdings" panose="05000000000000000000" pitchFamily="2" charset="2"/>
              </a:rPr>
              <a:t></a:t>
            </a:r>
            <a:endParaRPr lang="en-US" sz="7999" dirty="0">
              <a:ln w="12700">
                <a:solidFill>
                  <a:srgbClr val="C00000"/>
                </a:solidFill>
              </a:ln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1" name="Rectangle 2">
            <a:extLst>
              <a:ext uri="{FF2B5EF4-FFF2-40B4-BE49-F238E27FC236}">
                <a16:creationId xmlns:a16="http://schemas.microsoft.com/office/drawing/2014/main" id="{99238FD1-DF0F-BB14-74CB-92FEF7885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633" y="873900"/>
            <a:ext cx="605608" cy="52975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7199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sym typeface="Wingdings" panose="05000000000000000000" pitchFamily="2" charset="2"/>
              </a:rPr>
              <a:t></a:t>
            </a:r>
            <a:endParaRPr lang="en-US" sz="7999" dirty="0">
              <a:ln w="12700">
                <a:solidFill>
                  <a:srgbClr val="C00000"/>
                </a:solidFill>
              </a:ln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66D5F8-84CB-0078-6D1A-E9B404E4B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969" y="47552"/>
            <a:ext cx="3504749" cy="52975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en-US" sz="3600" b="1" u="sng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Those who are</a:t>
            </a:r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:</a:t>
            </a:r>
            <a:endParaRPr lang="en-US" sz="4000" dirty="0">
              <a:ln>
                <a:solidFill>
                  <a:srgbClr val="5968B0"/>
                </a:solidFill>
              </a:ln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B0FA0C4E-B432-1B12-9226-6CE9C7722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4216178"/>
            <a:ext cx="5396096" cy="50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4500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the righteousness of God</a:t>
            </a:r>
          </a:p>
        </p:txBody>
      </p:sp>
    </p:spTree>
    <p:extLst>
      <p:ext uri="{BB962C8B-B14F-4D97-AF65-F5344CB8AC3E}">
        <p14:creationId xmlns:p14="http://schemas.microsoft.com/office/powerpoint/2010/main" val="204559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"/>
          <p:cNvSpPr>
            <a:spLocks noChangeArrowheads="1"/>
          </p:cNvSpPr>
          <p:nvPr/>
        </p:nvSpPr>
        <p:spPr bwMode="auto">
          <a:xfrm>
            <a:off x="588" y="3200343"/>
            <a:ext cx="9142826" cy="505301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182857" tIns="0" rIns="0" bIns="0" anchor="ctr"/>
          <a:lstStyle/>
          <a:p>
            <a:pPr defTabSz="1828578">
              <a:defRPr/>
            </a:pPr>
            <a:r>
              <a:rPr lang="en-US" sz="3100" dirty="0">
                <a:solidFill>
                  <a:srgbClr val="000000"/>
                </a:solidFill>
              </a:rPr>
              <a:t>All the world’s religions only teach people how to...</a:t>
            </a:r>
          </a:p>
        </p:txBody>
      </p:sp>
      <p:sp>
        <p:nvSpPr>
          <p:cNvPr id="32" name="Rectangle 3"/>
          <p:cNvSpPr>
            <a:spLocks noChangeArrowheads="1"/>
          </p:cNvSpPr>
          <p:nvPr/>
        </p:nvSpPr>
        <p:spPr bwMode="auto">
          <a:xfrm>
            <a:off x="586" y="-14306"/>
            <a:ext cx="9142826" cy="531391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36571" tIns="0" rIns="36571" bIns="73142" anchor="ctr"/>
          <a:lstStyle/>
          <a:p>
            <a:pPr algn="ctr" defTabSz="1828578">
              <a:defRPr/>
            </a:pPr>
            <a:endParaRPr lang="en-US" sz="3400" spc="-40" dirty="0">
              <a:solidFill>
                <a:srgbClr val="00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F80EC0-8DC9-4205-A1A4-ED3CF1C61B0F}"/>
              </a:ext>
            </a:extLst>
          </p:cNvPr>
          <p:cNvSpPr txBox="1"/>
          <p:nvPr/>
        </p:nvSpPr>
        <p:spPr>
          <a:xfrm>
            <a:off x="7465790" y="-103814"/>
            <a:ext cx="12522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r>
              <a:rPr lang="en-US" sz="3600" b="1" spc="200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Liar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3638CD2D-D5FA-4EFD-9CD2-2408B825C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" y="543202"/>
            <a:ext cx="9142826" cy="543644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36571" tIns="0" rIns="36571" bIns="73142" anchor="ctr"/>
          <a:lstStyle/>
          <a:p>
            <a:pPr algn="ctr" defTabSz="1828578">
              <a:defRPr/>
            </a:pPr>
            <a:endParaRPr lang="en-US" sz="3400" spc="-40" dirty="0">
              <a:solidFill>
                <a:srgbClr val="00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5AABCFF-91A1-491C-8C48-E2A67794BF70}"/>
              </a:ext>
            </a:extLst>
          </p:cNvPr>
          <p:cNvSpPr txBox="1"/>
          <p:nvPr/>
        </p:nvSpPr>
        <p:spPr>
          <a:xfrm>
            <a:off x="219584" y="4309244"/>
            <a:ext cx="6319669" cy="4664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2800" b="1" dirty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They </a:t>
            </a:r>
            <a:r>
              <a:rPr lang="en-US" sz="2800" b="1" u="sng" dirty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all</a:t>
            </a:r>
            <a:r>
              <a:rPr lang="en-US" sz="2800" b="1" dirty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teach… some belief system</a:t>
            </a:r>
            <a:endParaRPr lang="en-US" sz="7999" dirty="0">
              <a:solidFill>
                <a:schemeClr val="tx1"/>
              </a:solidFill>
              <a:effectLst>
                <a:glow rad="76200">
                  <a:srgbClr val="C0260C"/>
                </a:glow>
              </a:effectLst>
            </a:endParaRPr>
          </a:p>
        </p:txBody>
      </p:sp>
      <p:sp>
        <p:nvSpPr>
          <p:cNvPr id="45" name="Rectangle 2">
            <a:extLst>
              <a:ext uri="{FF2B5EF4-FFF2-40B4-BE49-F238E27FC236}">
                <a16:creationId xmlns:a16="http://schemas.microsoft.com/office/drawing/2014/main" id="{57878B88-9161-413B-B137-F77D40B222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" y="3715446"/>
            <a:ext cx="9142824" cy="55698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 anchor="ctr"/>
          <a:lstStyle/>
          <a:p>
            <a:pPr defTabSz="834925">
              <a:defRPr/>
            </a:pPr>
            <a:r>
              <a:rPr lang="en-US" sz="3200" dirty="0">
                <a:solidFill>
                  <a:srgbClr val="FFFFFF"/>
                </a:solidFill>
              </a:rPr>
              <a:t>      establish </a:t>
            </a:r>
            <a:r>
              <a:rPr lang="en-US" sz="3400" dirty="0">
                <a:ln w="12700">
                  <a:solidFill>
                    <a:srgbClr val="C3260C"/>
                  </a:solidFill>
                </a:ln>
                <a:solidFill>
                  <a:srgbClr val="FFFFFF"/>
                </a:solidFill>
                <a:latin typeface="Impact" panose="020B0806030902050204" pitchFamily="34" charset="0"/>
              </a:rPr>
              <a:t>their own righteousness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2B17535-D56B-4BED-9DD1-3FC33A2456D4}"/>
              </a:ext>
            </a:extLst>
          </p:cNvPr>
          <p:cNvSpPr/>
          <p:nvPr/>
        </p:nvSpPr>
        <p:spPr>
          <a:xfrm>
            <a:off x="7671474" y="3928534"/>
            <a:ext cx="1485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r>
              <a:rPr lang="en-US" sz="1600" dirty="0">
                <a:solidFill>
                  <a:srgbClr val="5968B0"/>
                </a:solidFill>
              </a:rPr>
              <a:t>Romans 10:3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1C74671-5A16-4E2B-B9ED-CC12CD89CFA1}"/>
              </a:ext>
            </a:extLst>
          </p:cNvPr>
          <p:cNvGrpSpPr/>
          <p:nvPr/>
        </p:nvGrpSpPr>
        <p:grpSpPr>
          <a:xfrm>
            <a:off x="6545662" y="4553524"/>
            <a:ext cx="2522908" cy="518593"/>
            <a:chOff x="3179860" y="2181425"/>
            <a:chExt cx="1261616" cy="259330"/>
          </a:xfrm>
        </p:grpSpPr>
        <p:sp>
          <p:nvSpPr>
            <p:cNvPr id="31" name="Plus Sign 30">
              <a:extLst>
                <a:ext uri="{FF2B5EF4-FFF2-40B4-BE49-F238E27FC236}">
                  <a16:creationId xmlns:a16="http://schemas.microsoft.com/office/drawing/2014/main" id="{BFBD8C5A-30AC-48C1-BB9B-0B25C1EAB99D}"/>
                </a:ext>
              </a:extLst>
            </p:cNvPr>
            <p:cNvSpPr/>
            <p:nvPr/>
          </p:nvSpPr>
          <p:spPr>
            <a:xfrm>
              <a:off x="3179860" y="2181425"/>
              <a:ext cx="271996" cy="240345"/>
            </a:xfrm>
            <a:prstGeom prst="mathPlus">
              <a:avLst/>
            </a:prstGeom>
            <a:solidFill>
              <a:schemeClr val="tx1"/>
            </a:solidFill>
            <a:ln w="9525">
              <a:solidFill>
                <a:srgbClr val="C0260C"/>
              </a:solidFill>
            </a:ln>
            <a:effectLst>
              <a:glow rad="38100">
                <a:srgbClr val="C0260C">
                  <a:alpha val="5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7999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D8033C5-F4BE-4932-BD85-011B16AE150D}"/>
                </a:ext>
              </a:extLst>
            </p:cNvPr>
            <p:cNvSpPr txBox="1"/>
            <p:nvPr/>
          </p:nvSpPr>
          <p:spPr>
            <a:xfrm>
              <a:off x="3509941" y="2184241"/>
              <a:ext cx="931535" cy="25651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en-US" sz="4000" b="1" spc="60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C0260C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works!</a:t>
              </a:r>
              <a:endParaRPr lang="en-US" sz="4000" dirty="0">
                <a:solidFill>
                  <a:schemeClr val="tx1"/>
                </a:solidFill>
                <a:effectLst>
                  <a:glow rad="76200">
                    <a:srgbClr val="C0260C"/>
                  </a:glow>
                </a:effectLst>
              </a:endParaRPr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483A1FF4-16BD-4DB4-9244-E0984CD06FE0}"/>
              </a:ext>
            </a:extLst>
          </p:cNvPr>
          <p:cNvSpPr/>
          <p:nvPr/>
        </p:nvSpPr>
        <p:spPr>
          <a:xfrm>
            <a:off x="2924020" y="417689"/>
            <a:ext cx="1645709" cy="36571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999" dirty="0"/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27E2FEE2-EF1B-4647-A7F9-A5708B605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" y="-11453"/>
            <a:ext cx="9142826" cy="531391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36571" tIns="0" rIns="36571" bIns="73142" anchor="ctr"/>
          <a:lstStyle/>
          <a:p>
            <a:pPr algn="ctr" defTabSz="1828578">
              <a:defRPr/>
            </a:pPr>
            <a:r>
              <a:rPr lang="en-US" sz="3400" spc="-40" dirty="0">
                <a:solidFill>
                  <a:srgbClr val="000000"/>
                </a:solidFill>
              </a:rPr>
              <a:t>There is only </a:t>
            </a:r>
            <a:r>
              <a:rPr lang="en-US" sz="3400" b="1" spc="-4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one way </a:t>
            </a:r>
            <a:r>
              <a:rPr lang="en-US" sz="3400" spc="-40" dirty="0">
                <a:solidFill>
                  <a:srgbClr val="000000"/>
                </a:solidFill>
              </a:rPr>
              <a:t>to stop being a          .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5980C5E-C8C3-495C-A665-BB97D4B5B355}"/>
              </a:ext>
            </a:extLst>
          </p:cNvPr>
          <p:cNvSpPr/>
          <p:nvPr/>
        </p:nvSpPr>
        <p:spPr>
          <a:xfrm>
            <a:off x="3105860" y="985572"/>
            <a:ext cx="1645709" cy="36571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999" dirty="0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A85B41F-8D44-4C45-B25A-D3DBB006E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7" y="623394"/>
            <a:ext cx="9142826" cy="543644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36571" tIns="0" rIns="36571" bIns="73142" anchor="ctr"/>
          <a:lstStyle/>
          <a:p>
            <a:pPr algn="ctr" defTabSz="1828578">
              <a:defRPr/>
            </a:pPr>
            <a:r>
              <a:rPr lang="en-US" sz="3400" spc="-40" dirty="0">
                <a:solidFill>
                  <a:srgbClr val="000000"/>
                </a:solidFill>
              </a:rPr>
              <a:t>There is only </a:t>
            </a:r>
            <a:r>
              <a:rPr lang="en-US" sz="3400" b="1" spc="-4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one way </a:t>
            </a:r>
            <a:r>
              <a:rPr lang="en-US" sz="3400" spc="-40" dirty="0">
                <a:solidFill>
                  <a:srgbClr val="000000"/>
                </a:solidFill>
              </a:rPr>
              <a:t>to “cease from </a:t>
            </a:r>
            <a:r>
              <a:rPr lang="en-US" sz="3800" b="1" spc="-40" dirty="0">
                <a:ln w="19050">
                  <a:noFill/>
                </a:ln>
                <a:solidFill>
                  <a:schemeClr val="tx1"/>
                </a:solidFill>
                <a:effectLst>
                  <a:glow rad="762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</a:t>
            </a:r>
            <a:r>
              <a:rPr lang="en-US" sz="3400" spc="-40" dirty="0">
                <a:solidFill>
                  <a:srgbClr val="000000"/>
                </a:solidFill>
              </a:rPr>
              <a:t>”.</a:t>
            </a:r>
          </a:p>
        </p:txBody>
      </p:sp>
      <p:sp>
        <p:nvSpPr>
          <p:cNvPr id="40" name="Text Box 16"/>
          <p:cNvSpPr txBox="1">
            <a:spLocks noChangeArrowheads="1"/>
          </p:cNvSpPr>
          <p:nvPr/>
        </p:nvSpPr>
        <p:spPr bwMode="auto">
          <a:xfrm>
            <a:off x="720505" y="1197925"/>
            <a:ext cx="24810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/>
          <a:p>
            <a:pPr algn="ctr" defTabSz="1252264">
              <a:defRPr/>
            </a:pPr>
            <a:r>
              <a:rPr lang="en-US" sz="4800" spc="-100" dirty="0">
                <a:solidFill>
                  <a:srgbClr val="000000"/>
                </a:solidFill>
              </a:rPr>
              <a:t>You need</a:t>
            </a:r>
          </a:p>
        </p:txBody>
      </p:sp>
      <p:sp>
        <p:nvSpPr>
          <p:cNvPr id="37" name="WordArt 64"/>
          <p:cNvSpPr>
            <a:spLocks noChangeAspect="1" noChangeArrowheads="1" noChangeShapeType="1" noTextEdit="1"/>
          </p:cNvSpPr>
          <p:nvPr/>
        </p:nvSpPr>
        <p:spPr bwMode="auto">
          <a:xfrm>
            <a:off x="1634174" y="2134908"/>
            <a:ext cx="8191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/>
          <a:p>
            <a:pPr algn="ctr" defTabSz="1252264">
              <a:defRPr/>
            </a:pPr>
            <a:r>
              <a:rPr lang="en-US" sz="4800" spc="-100" dirty="0">
                <a:solidFill>
                  <a:srgbClr val="000000"/>
                </a:solidFill>
              </a:rPr>
              <a:t>not</a:t>
            </a:r>
          </a:p>
        </p:txBody>
      </p:sp>
      <p:grpSp>
        <p:nvGrpSpPr>
          <p:cNvPr id="3" name="Group 8">
            <a:extLst>
              <a:ext uri="{FF2B5EF4-FFF2-40B4-BE49-F238E27FC236}">
                <a16:creationId xmlns:a16="http://schemas.microsoft.com/office/drawing/2014/main" id="{7D61176B-62AA-11C9-6009-9AC99CFDCCA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524204" y="4961759"/>
            <a:ext cx="411519" cy="434320"/>
            <a:chOff x="681" y="66"/>
            <a:chExt cx="216" cy="228"/>
          </a:xfrm>
        </p:grpSpPr>
        <p:sp>
          <p:nvSpPr>
            <p:cNvPr id="4" name="WordArt 9">
              <a:extLst>
                <a:ext uri="{FF2B5EF4-FFF2-40B4-BE49-F238E27FC236}">
                  <a16:creationId xmlns:a16="http://schemas.microsoft.com/office/drawing/2014/main" id="{20A2C4A5-5046-5D4B-0F4F-0F4F8021BF15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 rot="-150682">
              <a:off x="684" y="66"/>
              <a:ext cx="192" cy="2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4778" i="1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00FF00"/>
                  </a:solidFill>
                  <a:latin typeface="Verdana"/>
                </a:rPr>
                <a:t>e</a:t>
              </a:r>
            </a:p>
          </p:txBody>
        </p:sp>
        <p:sp>
          <p:nvSpPr>
            <p:cNvPr id="5" name="Text Box 10">
              <a:extLst>
                <a:ext uri="{FF2B5EF4-FFF2-40B4-BE49-F238E27FC236}">
                  <a16:creationId xmlns:a16="http://schemas.microsoft.com/office/drawing/2014/main" id="{50CB83D0-F261-1FF6-BFE4-A36A12B05B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" y="151"/>
              <a:ext cx="216" cy="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833412"/>
              <a:r>
                <a:rPr lang="en-US" sz="778" dirty="0">
                  <a:solidFill>
                    <a:srgbClr val="66FF33"/>
                  </a:solidFill>
                </a:rPr>
                <a:t>=mc</a:t>
              </a:r>
              <a:r>
                <a:rPr lang="en-US" sz="778" baseline="30000" dirty="0">
                  <a:solidFill>
                    <a:srgbClr val="66FF33"/>
                  </a:solidFill>
                </a:rPr>
                <a:t>2</a:t>
              </a:r>
            </a:p>
          </p:txBody>
        </p:sp>
      </p:grpSp>
      <p:pic>
        <p:nvPicPr>
          <p:cNvPr id="6" name="Picture 11" descr="star-of-david">
            <a:extLst>
              <a:ext uri="{FF2B5EF4-FFF2-40B4-BE49-F238E27FC236}">
                <a16:creationId xmlns:a16="http://schemas.microsoft.com/office/drawing/2014/main" id="{3F40F619-CF9A-3365-0424-D1C9C499B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883"/>
          <a:stretch>
            <a:fillRect/>
          </a:stretch>
        </p:blipFill>
        <p:spPr bwMode="auto">
          <a:xfrm>
            <a:off x="3286192" y="4780825"/>
            <a:ext cx="542972" cy="628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simple_cross_01_01">
            <a:extLst>
              <a:ext uri="{FF2B5EF4-FFF2-40B4-BE49-F238E27FC236}">
                <a16:creationId xmlns:a16="http://schemas.microsoft.com/office/drawing/2014/main" id="{72F235E6-F02D-0B6B-B8B1-770B77673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96046" y="4802288"/>
            <a:ext cx="426756" cy="640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C61561FF-0205-8FB8-9417-B4E2D98EBC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1033" b="92698" l="4277" r="20126">
                        <a14:foregroundMark x1="16226" y1="86910" x2="16226" y2="869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72" t="81001" r="79100" b="6247"/>
          <a:stretch/>
        </p:blipFill>
        <p:spPr bwMode="auto">
          <a:xfrm>
            <a:off x="677333" y="4871069"/>
            <a:ext cx="529742" cy="573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B47E45D4-0AD3-4855-9702-3CC46EC052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6489" b="99695" l="431" r="331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6521" r="66503"/>
          <a:stretch/>
        </p:blipFill>
        <p:spPr bwMode="auto">
          <a:xfrm>
            <a:off x="1564496" y="4878387"/>
            <a:ext cx="539954" cy="534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791E59C7-81CA-2BD8-543E-1DC6DAE216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0916" b="93282" l="216" r="165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0883" r="83251" b="6205"/>
          <a:stretch/>
        </p:blipFill>
        <p:spPr bwMode="auto">
          <a:xfrm rot="2026691">
            <a:off x="5085413" y="4878358"/>
            <a:ext cx="494274" cy="537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85C65DD-D3A8-2755-387F-F92AC958035A}"/>
              </a:ext>
            </a:extLst>
          </p:cNvPr>
          <p:cNvGrpSpPr>
            <a:grpSpLocks noChangeAspect="1"/>
          </p:cNvGrpSpPr>
          <p:nvPr/>
        </p:nvGrpSpPr>
        <p:grpSpPr>
          <a:xfrm>
            <a:off x="4282825" y="4777025"/>
            <a:ext cx="352458" cy="612597"/>
            <a:chOff x="1869910" y="21685"/>
            <a:chExt cx="293689" cy="51052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344AA94-2A52-FFCC-62CF-0E3F89FEF2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6894" b="84741" l="18595" r="8099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77" t="18420" r="21292" b="16316"/>
            <a:stretch/>
          </p:blipFill>
          <p:spPr>
            <a:xfrm>
              <a:off x="1869910" y="169359"/>
              <a:ext cx="293689" cy="36284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F118FF5-5C35-8431-751F-4027C80A6A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2881" b="95885" l="18529" r="822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64" r="17707"/>
            <a:stretch/>
          </p:blipFill>
          <p:spPr>
            <a:xfrm>
              <a:off x="1951503" y="21685"/>
              <a:ext cx="158117" cy="156634"/>
            </a:xfrm>
            <a:prstGeom prst="rect">
              <a:avLst/>
            </a:prstGeom>
          </p:spPr>
        </p:pic>
      </p:grpSp>
      <p:sp>
        <p:nvSpPr>
          <p:cNvPr id="14" name="TextBox 11">
            <a:extLst>
              <a:ext uri="{FF2B5EF4-FFF2-40B4-BE49-F238E27FC236}">
                <a16:creationId xmlns:a16="http://schemas.microsoft.com/office/drawing/2014/main" id="{9875D0E2-3CF3-7810-7546-E200FBA9D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6689" y="1221944"/>
            <a:ext cx="2769050" cy="553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kern="1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762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</a:t>
            </a:r>
            <a:r>
              <a:rPr lang="en-US" sz="4500" kern="1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762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righteousness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D10CB1F7-A51E-FD62-EE0B-C3E7BC997F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2164278"/>
            <a:ext cx="2769050" cy="553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kern="10" dirty="0">
                <a:ln w="1905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your own </a:t>
            </a:r>
            <a:r>
              <a:rPr lang="en-US" sz="4500" kern="10" dirty="0">
                <a:ln w="1905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righteousness</a:t>
            </a:r>
          </a:p>
        </p:txBody>
      </p:sp>
    </p:spTree>
    <p:extLst>
      <p:ext uri="{BB962C8B-B14F-4D97-AF65-F5344CB8AC3E}">
        <p14:creationId xmlns:p14="http://schemas.microsoft.com/office/powerpoint/2010/main" val="155114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A1ED7415-3542-40C3-8E7B-19D6CA842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" y="4543904"/>
            <a:ext cx="9142824" cy="942144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834925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D80FB2-D91C-49B8-B404-A0F5A54C0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920" y="4595658"/>
            <a:ext cx="8742603" cy="735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88900">
              <a:srgbClr val="5968B0"/>
            </a:glow>
          </a:effectLst>
        </p:spPr>
        <p:txBody>
          <a:bodyPr wrap="none" lIns="0" tIns="0" rIns="0" bIns="0">
            <a:noAutofit/>
          </a:bodyPr>
          <a:lstStyle/>
          <a:p>
            <a:pPr>
              <a:lnSpc>
                <a:spcPts val="4400"/>
              </a:lnSpc>
              <a:tabLst>
                <a:tab pos="2853980" algn="l"/>
              </a:tabLst>
            </a:pPr>
            <a:r>
              <a:rPr lang="en-US" sz="4000" dirty="0">
                <a:solidFill>
                  <a:schemeClr val="tx1"/>
                </a:solidFill>
              </a:rPr>
              <a:t>[God]</a:t>
            </a:r>
            <a:r>
              <a:rPr lang="en-US" sz="1200" dirty="0">
                <a:solidFill>
                  <a:srgbClr val="191919"/>
                </a:solidFill>
              </a:rPr>
              <a:t> hath</a:t>
            </a:r>
            <a:r>
              <a:rPr lang="en-US" sz="1600" dirty="0">
                <a:solidFill>
                  <a:srgbClr val="191919"/>
                </a:solidFill>
              </a:rPr>
              <a:t> </a:t>
            </a:r>
            <a:r>
              <a:rPr lang="en-US" sz="4000" dirty="0">
                <a:solidFill>
                  <a:schemeClr val="tx1"/>
                </a:solidFill>
              </a:rPr>
              <a:t>made </a:t>
            </a:r>
            <a:r>
              <a:rPr lang="en-US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him</a:t>
            </a:r>
            <a:r>
              <a:rPr lang="en-US" sz="2400" dirty="0">
                <a:solidFill>
                  <a:srgbClr val="191919"/>
                </a:solidFill>
              </a:rPr>
              <a:t>…</a:t>
            </a:r>
            <a:r>
              <a:rPr lang="en-US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b="1" u="sng" dirty="0">
                <a:ln w="19050">
                  <a:solidFill>
                    <a:srgbClr val="5968B0"/>
                  </a:solidFill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knew no sin</a:t>
            </a:r>
            <a:r>
              <a:rPr lang="en-US" sz="5333" b="1" dirty="0">
                <a:ln w="19050">
                  <a:solidFill>
                    <a:schemeClr val="bg1">
                      <a:lumMod val="65000"/>
                      <a:lumOff val="35000"/>
                    </a:schemeClr>
                  </a:solidFill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83E8F68-2CD2-4653-944F-6027B2E66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" y="3980409"/>
            <a:ext cx="9142822" cy="570422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 defTabSz="1828578">
              <a:lnSpc>
                <a:spcPts val="3200"/>
              </a:lnSpc>
              <a:defRPr/>
            </a:pPr>
            <a:endParaRPr lang="en-US" sz="3000" spc="-40" dirty="0">
              <a:solidFill>
                <a:srgbClr val="000000"/>
              </a:solidFill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24396B82-4489-47A9-B704-272F1150A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350" y="1371777"/>
            <a:ext cx="2817840" cy="470788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lIns="0" tIns="0" rIns="0" bIns="18286" anchor="ctr" anchorCtr="0">
            <a:noAutofit/>
          </a:bodyPr>
          <a:lstStyle/>
          <a:p>
            <a:pPr>
              <a:lnSpc>
                <a:spcPts val="3200"/>
              </a:lnSpc>
              <a:defRPr/>
            </a:pPr>
            <a:r>
              <a:rPr lang="en-US" sz="3600" b="1" spc="-4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Jesus has...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AAFC1AC9-C95B-45E4-B3AB-B247328DD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" y="359"/>
            <a:ext cx="9142824" cy="1236234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 anchor="t"/>
          <a:lstStyle/>
          <a:p>
            <a:pPr defTabSz="834925">
              <a:lnSpc>
                <a:spcPts val="4600"/>
              </a:lnSpc>
            </a:pPr>
            <a:r>
              <a:rPr lang="en-US" sz="3200" dirty="0">
                <a:solidFill>
                  <a:srgbClr val="5968B0"/>
                </a:solidFill>
              </a:rPr>
              <a:t>Since Jesus is... </a:t>
            </a:r>
            <a:r>
              <a:rPr lang="en-US" sz="3600" dirty="0">
                <a:solidFill>
                  <a:srgbClr val="FFFFFF"/>
                </a:solidFill>
              </a:rPr>
              <a:t>God</a:t>
            </a:r>
            <a:r>
              <a:rPr lang="en-US" sz="2200" dirty="0">
                <a:solidFill>
                  <a:srgbClr val="191919"/>
                </a:solidFill>
              </a:rPr>
              <a:t>…</a:t>
            </a:r>
            <a:r>
              <a:rPr lang="en-US" sz="3600" dirty="0">
                <a:solidFill>
                  <a:srgbClr val="FFFFFF"/>
                </a:solidFill>
              </a:rPr>
              <a:t>manifest in the flesh</a:t>
            </a:r>
          </a:p>
          <a:p>
            <a:pPr defTabSz="834925">
              <a:lnSpc>
                <a:spcPts val="4600"/>
              </a:lnSpc>
            </a:pPr>
            <a:r>
              <a:rPr lang="en-US" sz="3200" dirty="0">
                <a:solidFill>
                  <a:srgbClr val="5968B0"/>
                </a:solidFill>
              </a:rPr>
              <a:t>And it is…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600" dirty="0">
                <a:solidFill>
                  <a:srgbClr val="FFFFFF"/>
                </a:solidFill>
              </a:rPr>
              <a:t>impossible for God to lie...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4024C37-11A8-4924-A10F-6E06652FB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229" y="1407840"/>
            <a:ext cx="2438087" cy="2438087"/>
          </a:xfrm>
          <a:prstGeom prst="rect">
            <a:avLst/>
          </a:prstGeom>
        </p:spPr>
      </p:pic>
      <p:sp>
        <p:nvSpPr>
          <p:cNvPr id="17" name="TextBox 5">
            <a:extLst>
              <a:ext uri="{FF2B5EF4-FFF2-40B4-BE49-F238E27FC236}">
                <a16:creationId xmlns:a16="http://schemas.microsoft.com/office/drawing/2014/main" id="{5FCE687B-AA19-4D61-99D4-FFBCC9E29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9808" y="869188"/>
            <a:ext cx="134639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1600" dirty="0">
                <a:solidFill>
                  <a:srgbClr val="5968B0"/>
                </a:solidFill>
              </a:rPr>
              <a:t>1 Timothy 3:16</a:t>
            </a: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C1AEA985-A1EB-45F3-AB30-8A9E4BFDE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769" y="612692"/>
            <a:ext cx="12647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1600" dirty="0">
                <a:solidFill>
                  <a:srgbClr val="5968B0"/>
                </a:solidFill>
              </a:rPr>
              <a:t>Hebrews 6:18</a:t>
            </a:r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DC85F95C-5189-420A-AD2F-EADD5F696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1010" y="5172085"/>
            <a:ext cx="166391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1600" dirty="0">
                <a:solidFill>
                  <a:srgbClr val="5968B0"/>
                </a:solidFill>
              </a:rPr>
              <a:t>2 Corinthians 5:21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C81541CE-B61B-20A8-F9E1-A5A50CF9E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350" y="2590819"/>
            <a:ext cx="2817840" cy="470788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lIns="0" tIns="0" rIns="0" bIns="18286" anchor="ctr" anchorCtr="0">
            <a:noAutofit/>
          </a:bodyPr>
          <a:lstStyle/>
          <a:p>
            <a:pPr>
              <a:lnSpc>
                <a:spcPts val="3200"/>
              </a:lnSpc>
              <a:defRPr/>
            </a:pPr>
            <a:r>
              <a:rPr lang="en-US" sz="3600" b="1" spc="-4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Jesus is...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8F6BD3-9382-86CA-4966-F5785D8F3F14}"/>
              </a:ext>
            </a:extLst>
          </p:cNvPr>
          <p:cNvSpPr/>
          <p:nvPr/>
        </p:nvSpPr>
        <p:spPr>
          <a:xfrm>
            <a:off x="2158188" y="4393066"/>
            <a:ext cx="3967986" cy="33246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999" dirty="0"/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94E112A2-2589-A249-71C1-A3CB04AC6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" y="4065327"/>
            <a:ext cx="9142822" cy="511998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ts val="3200"/>
              </a:lnSpc>
              <a:defRPr/>
            </a:pPr>
            <a:r>
              <a:rPr lang="en-US" sz="3000" spc="-40" dirty="0">
                <a:solidFill>
                  <a:srgbClr val="000000"/>
                </a:solidFill>
              </a:rPr>
              <a:t>Since it was </a:t>
            </a:r>
            <a:r>
              <a:rPr lang="en-US" sz="3000" b="1" spc="-4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completely impossible </a:t>
            </a:r>
            <a:r>
              <a:rPr lang="en-US" sz="3000" spc="-40" dirty="0">
                <a:solidFill>
                  <a:srgbClr val="000000"/>
                </a:solidFill>
              </a:rPr>
              <a:t>for Jesus to </a:t>
            </a:r>
            <a:r>
              <a:rPr lang="en-US" sz="3300" b="1" spc="-40" dirty="0">
                <a:ln w="19050">
                  <a:noFill/>
                </a:ln>
                <a:solidFill>
                  <a:schemeClr val="tx1"/>
                </a:solidFill>
                <a:effectLst>
                  <a:glow rad="762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</a:t>
            </a:r>
            <a:r>
              <a:rPr lang="en-US" sz="3000" spc="-40" dirty="0">
                <a:solidFill>
                  <a:srgbClr val="000000"/>
                </a:solidFill>
              </a:rPr>
              <a:t>...</a:t>
            </a: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441602A6-530F-4FAC-B4EA-036CA256B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7131" y="1635915"/>
            <a:ext cx="2769050" cy="553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4889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The Impossibility of Sin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22DF226-8548-4C37-8FCA-C5F7A7CA6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0842" y="2879118"/>
            <a:ext cx="2769050" cy="553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4889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God’s Righteousness</a:t>
            </a:r>
          </a:p>
        </p:txBody>
      </p:sp>
    </p:spTree>
    <p:extLst>
      <p:ext uri="{BB962C8B-B14F-4D97-AF65-F5344CB8AC3E}">
        <p14:creationId xmlns:p14="http://schemas.microsoft.com/office/powerpoint/2010/main" val="281182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233297" y="1853427"/>
            <a:ext cx="3791822" cy="2851611"/>
            <a:chOff x="2971800" y="1219200"/>
            <a:chExt cx="1517650" cy="1447800"/>
          </a:xfrm>
        </p:grpSpPr>
        <p:pic>
          <p:nvPicPr>
            <p:cNvPr id="26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" t="41907" r="13063"/>
            <a:stretch/>
          </p:blipFill>
          <p:spPr bwMode="auto">
            <a:xfrm>
              <a:off x="3070843" y="1343544"/>
              <a:ext cx="1317383" cy="118831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" name="Frame 16"/>
            <p:cNvSpPr>
              <a:spLocks noChangeArrowheads="1"/>
            </p:cNvSpPr>
            <p:nvPr/>
          </p:nvSpPr>
          <p:spPr bwMode="auto">
            <a:xfrm>
              <a:off x="2971800" y="1219200"/>
              <a:ext cx="1517650" cy="1447800"/>
            </a:xfrm>
            <a:custGeom>
              <a:avLst/>
              <a:gdLst>
                <a:gd name="T0" fmla="*/ 758483 w 1516966"/>
                <a:gd name="T1" fmla="*/ 0 h 1447800"/>
                <a:gd name="T2" fmla="*/ 0 w 1516966"/>
                <a:gd name="T3" fmla="*/ 723900 h 1447800"/>
                <a:gd name="T4" fmla="*/ 758483 w 1516966"/>
                <a:gd name="T5" fmla="*/ 1447800 h 1447800"/>
                <a:gd name="T6" fmla="*/ 1516966 w 1516966"/>
                <a:gd name="T7" fmla="*/ 723900 h 14478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116765 w 1516966"/>
                <a:gd name="T13" fmla="*/ 116765 h 1447800"/>
                <a:gd name="T14" fmla="*/ 1400201 w 1516966"/>
                <a:gd name="T15" fmla="*/ 1331035 h 14478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16966" h="1447800">
                  <a:moveTo>
                    <a:pt x="0" y="0"/>
                  </a:moveTo>
                  <a:lnTo>
                    <a:pt x="1516966" y="0"/>
                  </a:lnTo>
                  <a:lnTo>
                    <a:pt x="1516966" y="1447800"/>
                  </a:lnTo>
                  <a:lnTo>
                    <a:pt x="0" y="1447800"/>
                  </a:lnTo>
                  <a:close/>
                  <a:moveTo>
                    <a:pt x="116765" y="116765"/>
                  </a:moveTo>
                  <a:lnTo>
                    <a:pt x="116765" y="1331035"/>
                  </a:lnTo>
                  <a:lnTo>
                    <a:pt x="1400201" y="1331035"/>
                  </a:lnTo>
                  <a:lnTo>
                    <a:pt x="1400201" y="116765"/>
                  </a:lnTo>
                  <a:close/>
                </a:path>
              </a:pathLst>
            </a:custGeom>
            <a:solidFill>
              <a:schemeClr val="tx1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en-US" sz="7999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588" y="-2542"/>
            <a:ext cx="9142824" cy="167687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834925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4" name="TextBox 7"/>
          <p:cNvSpPr txBox="1">
            <a:spLocks noChangeArrowheads="1"/>
          </p:cNvSpPr>
          <p:nvPr/>
        </p:nvSpPr>
        <p:spPr bwMode="auto">
          <a:xfrm>
            <a:off x="29049" y="149987"/>
            <a:ext cx="8857111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ts val="3800"/>
              </a:lnSpc>
              <a:tabLst>
                <a:tab pos="2853980" algn="l"/>
              </a:tabLst>
            </a:pPr>
            <a:r>
              <a:rPr lang="en-US" sz="3200" dirty="0">
                <a:solidFill>
                  <a:srgbClr val="191919"/>
                </a:solidFill>
              </a:rPr>
              <a:t>For he hath made </a:t>
            </a:r>
            <a:r>
              <a:rPr lang="en-US" sz="3200" b="1" dirty="0">
                <a:solidFill>
                  <a:srgbClr val="191919"/>
                </a:solidFill>
              </a:rPr>
              <a:t>him</a:t>
            </a:r>
            <a:r>
              <a:rPr lang="en-US" sz="3200" dirty="0">
                <a:solidFill>
                  <a:srgbClr val="191919"/>
                </a:solidFill>
              </a:rPr>
              <a:t> </a:t>
            </a:r>
            <a:r>
              <a:rPr lang="en-US" sz="4000" dirty="0">
                <a:solidFill>
                  <a:srgbClr val="191919"/>
                </a:solidFill>
              </a:rPr>
              <a:t>.</a:t>
            </a:r>
            <a:r>
              <a:rPr lang="en-US" sz="4000" dirty="0">
                <a:solidFill>
                  <a:schemeClr val="tx1"/>
                </a:solidFill>
              </a:rPr>
              <a:t>... to be </a:t>
            </a:r>
            <a:r>
              <a:rPr lang="en-US" sz="4000" b="1" spc="-40" dirty="0">
                <a:ln w="19050">
                  <a:noFill/>
                </a:ln>
                <a:solidFill>
                  <a:schemeClr val="tx1"/>
                </a:solidFill>
                <a:effectLst>
                  <a:glow rad="762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</a:t>
            </a:r>
            <a:r>
              <a:rPr lang="en-US" sz="4000" dirty="0">
                <a:solidFill>
                  <a:schemeClr val="tx1"/>
                </a:solidFill>
              </a:rPr>
              <a:t> for us,</a:t>
            </a:r>
          </a:p>
          <a:p>
            <a:pPr>
              <a:lnSpc>
                <a:spcPts val="3800"/>
              </a:lnSpc>
              <a:tabLst>
                <a:tab pos="2853980" algn="l"/>
                <a:tab pos="3888904" algn="l"/>
              </a:tabLst>
            </a:pPr>
            <a:r>
              <a:rPr lang="en-US" sz="4000" dirty="0">
                <a:solidFill>
                  <a:srgbClr val="191919"/>
                </a:solidFill>
              </a:rPr>
              <a:t>  </a:t>
            </a:r>
            <a:r>
              <a:rPr lang="en-US" sz="4000" dirty="0">
                <a:solidFill>
                  <a:srgbClr val="5968B0"/>
                </a:solidFill>
              </a:rPr>
              <a:t>Why?  So </a:t>
            </a:r>
            <a:r>
              <a:rPr lang="en-US" sz="4000" dirty="0">
                <a:solidFill>
                  <a:schemeClr val="tx1"/>
                </a:solidFill>
              </a:rPr>
              <a:t>… </a:t>
            </a:r>
            <a:r>
              <a:rPr lang="en-US" sz="4000" dirty="0">
                <a:solidFill>
                  <a:srgbClr val="FFFFFF"/>
                </a:solidFill>
              </a:rPr>
              <a:t>that we might be made</a:t>
            </a:r>
            <a:r>
              <a:rPr lang="en-US" sz="4000" dirty="0">
                <a:solidFill>
                  <a:srgbClr val="FFFF66"/>
                </a:solidFill>
              </a:rPr>
              <a:t> </a:t>
            </a:r>
          </a:p>
          <a:p>
            <a:pPr>
              <a:lnSpc>
                <a:spcPts val="4400"/>
              </a:lnSpc>
              <a:tabLst>
                <a:tab pos="2053977" algn="l"/>
                <a:tab pos="2853980" algn="l"/>
              </a:tabLst>
            </a:pPr>
            <a:r>
              <a:rPr lang="en-US" sz="4000" dirty="0">
                <a:ln>
                  <a:solidFill>
                    <a:srgbClr val="5968B0"/>
                  </a:solidFill>
                </a:ln>
                <a:solidFill>
                  <a:srgbClr val="FFFFFF"/>
                </a:solidFill>
                <a:latin typeface="Impact" pitchFamily="34" charset="0"/>
              </a:rPr>
              <a:t>     </a:t>
            </a:r>
            <a:r>
              <a:rPr lang="en-US" sz="4000" dirty="0">
                <a:ln w="25400">
                  <a:solidFill>
                    <a:srgbClr val="5968B0"/>
                  </a:solidFill>
                </a:ln>
                <a:solidFill>
                  <a:srgbClr val="FFFFFF"/>
                </a:solidFill>
                <a:latin typeface="Impact" pitchFamily="34" charset="0"/>
              </a:rPr>
              <a:t>the righteousness of God</a:t>
            </a:r>
            <a:r>
              <a:rPr lang="en-US" sz="4000" dirty="0">
                <a:solidFill>
                  <a:srgbClr val="FFFF00"/>
                </a:solidFill>
              </a:rPr>
              <a:t>   </a:t>
            </a:r>
            <a:r>
              <a:rPr lang="en-US" sz="4000" dirty="0">
                <a:solidFill>
                  <a:schemeClr val="tx1"/>
                </a:solidFill>
              </a:rPr>
              <a:t>in him.</a:t>
            </a: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" t="82643" r="68729" b="1344"/>
          <a:stretch/>
        </p:blipFill>
        <p:spPr bwMode="auto">
          <a:xfrm>
            <a:off x="610111" y="2433842"/>
            <a:ext cx="2925783" cy="2171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284" name="Rectangle 471"/>
          <p:cNvSpPr>
            <a:spLocks noChangeArrowheads="1"/>
          </p:cNvSpPr>
          <p:nvPr/>
        </p:nvSpPr>
        <p:spPr bwMode="auto">
          <a:xfrm>
            <a:off x="1111232" y="2713672"/>
            <a:ext cx="17360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34925"/>
            <a:r>
              <a:rPr lang="en-US" sz="2200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Righteousness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8" y="4971008"/>
            <a:ext cx="9142826" cy="507119"/>
          </a:xfrm>
          <a:prstGeom prst="rect">
            <a:avLst/>
          </a:prstGeom>
          <a:solidFill>
            <a:srgbClr val="5968B0"/>
          </a:solidFill>
          <a:ln>
            <a:noFill/>
          </a:ln>
        </p:spPr>
        <p:txBody>
          <a:bodyPr wrap="none" lIns="36571" tIns="0" rIns="0" bIns="54857" rtlCol="0" anchor="b" anchorCtr="0">
            <a:noAutofit/>
          </a:bodyPr>
          <a:lstStyle/>
          <a:p>
            <a:r>
              <a:rPr lang="en-US" sz="3000" spc="-80" dirty="0">
                <a:solidFill>
                  <a:srgbClr val="000000"/>
                </a:solidFill>
              </a:rPr>
              <a:t> </a:t>
            </a:r>
            <a:r>
              <a:rPr lang="en-US" sz="3000" b="1" u="sng" spc="-8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No one</a:t>
            </a:r>
            <a:r>
              <a:rPr lang="en-US" sz="3000" spc="-8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000" spc="-80" dirty="0">
                <a:solidFill>
                  <a:srgbClr val="000000"/>
                </a:solidFill>
              </a:rPr>
              <a:t>but Jesus can give you the</a:t>
            </a:r>
            <a:endParaRPr lang="en-US" sz="3200" b="1" spc="-80" dirty="0">
              <a:ln w="6350">
                <a:solidFill>
                  <a:schemeClr val="bg1"/>
                </a:solidFill>
              </a:ln>
              <a:solidFill>
                <a:schemeClr val="tx1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7DB8CA1B-AE0E-4FA2-9048-F0048A1A7D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01887">
            <a:off x="3106698" y="1940309"/>
            <a:ext cx="2865000" cy="9509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Right Arrow 30"/>
          <p:cNvSpPr/>
          <p:nvPr/>
        </p:nvSpPr>
        <p:spPr bwMode="auto">
          <a:xfrm rot="20901856">
            <a:off x="67524" y="2323858"/>
            <a:ext cx="3774509" cy="1065551"/>
          </a:xfrm>
          <a:prstGeom prst="rightArrow">
            <a:avLst/>
          </a:prstGeom>
          <a:solidFill>
            <a:srgbClr val="5968B0"/>
          </a:solidFill>
          <a:ln w="12700" cap="flat" cmpd="sng" algn="ctr">
            <a:solidFill>
              <a:sysClr val="window" lastClr="FFFFFF"/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normAutofit/>
          </a:bodyPr>
          <a:lstStyle/>
          <a:p>
            <a:pPr defTabSz="2250803">
              <a:defRPr/>
            </a:pPr>
            <a:r>
              <a:rPr lang="en-US" sz="3000" kern="0" dirty="0">
                <a:solidFill>
                  <a:sysClr val="window" lastClr="FFFFFF"/>
                </a:solidFill>
              </a:rPr>
              <a:t>God’s Righteousness</a:t>
            </a:r>
          </a:p>
        </p:txBody>
      </p:sp>
      <p:sp>
        <p:nvSpPr>
          <p:cNvPr id="42" name="WordArt 19"/>
          <p:cNvSpPr>
            <a:spLocks noChangeAspect="1" noChangeArrowheads="1" noChangeShapeType="1" noTextEdit="1"/>
          </p:cNvSpPr>
          <p:nvPr/>
        </p:nvSpPr>
        <p:spPr bwMode="auto">
          <a:xfrm rot="301445">
            <a:off x="3708384" y="2323886"/>
            <a:ext cx="2272858" cy="747926"/>
          </a:xfrm>
          <a:prstGeom prst="rect">
            <a:avLst/>
          </a:prstGeom>
          <a:ln w="3175" cmpd="sng">
            <a:noFill/>
          </a:ln>
          <a:scene3d>
            <a:camera prst="perspectiveFront"/>
            <a:lightRig rig="threePt" dir="t"/>
          </a:scene3d>
        </p:spPr>
        <p:txBody>
          <a:bodyPr spcFirstLastPara="1" wrap="none" fromWordArt="1">
            <a:prstTxWarp prst="textArchUp">
              <a:avLst>
                <a:gd name="adj" fmla="val 12629040"/>
              </a:avLst>
            </a:prstTxWarp>
          </a:bodyPr>
          <a:lstStyle/>
          <a:p>
            <a:pPr algn="ctr"/>
            <a:r>
              <a:rPr lang="en-US" sz="4000" b="1" kern="10" spc="200" dirty="0">
                <a:ln w="15240">
                  <a:noFill/>
                  <a:prstDash val="solid"/>
                </a:ln>
                <a:solidFill>
                  <a:srgbClr val="5968B0"/>
                </a:solidFill>
                <a:latin typeface="Arial"/>
                <a:cs typeface="Arial"/>
              </a:rPr>
              <a:t>gives us…</a:t>
            </a:r>
          </a:p>
        </p:txBody>
      </p:sp>
      <p:sp>
        <p:nvSpPr>
          <p:cNvPr id="34" name="TextBox 11"/>
          <p:cNvSpPr txBox="1">
            <a:spLocks noChangeArrowheads="1"/>
          </p:cNvSpPr>
          <p:nvPr/>
        </p:nvSpPr>
        <p:spPr bwMode="auto">
          <a:xfrm>
            <a:off x="5911506" y="3687385"/>
            <a:ext cx="2490492" cy="553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3600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Impossibility of sin!</a:t>
            </a:r>
          </a:p>
        </p:txBody>
      </p:sp>
      <p:sp>
        <p:nvSpPr>
          <p:cNvPr id="40" name="TextBox 5">
            <a:extLst>
              <a:ext uri="{FF2B5EF4-FFF2-40B4-BE49-F238E27FC236}">
                <a16:creationId xmlns:a16="http://schemas.microsoft.com/office/drawing/2014/main" id="{AD0A0B42-99D1-4E6F-83B7-C03674CFC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9614" y="1349525"/>
            <a:ext cx="145232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1400" dirty="0">
                <a:solidFill>
                  <a:srgbClr val="5968B0"/>
                </a:solidFill>
              </a:rPr>
              <a:t>2 Corinthians 5:21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187094D-7F9D-5013-8D17-AE2AECDD6A08}"/>
              </a:ext>
            </a:extLst>
          </p:cNvPr>
          <p:cNvSpPr txBox="1"/>
          <p:nvPr/>
        </p:nvSpPr>
        <p:spPr>
          <a:xfrm>
            <a:off x="5674105" y="4914459"/>
            <a:ext cx="37186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kern="10" dirty="0">
                <a:ln w="1270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impossibility of sin!</a:t>
            </a:r>
            <a:endParaRPr lang="en-US" sz="3200" dirty="0">
              <a:ln w="1270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56873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6FD3AC2-02D6-AF20-DBA5-9E24834D1689}"/>
              </a:ext>
            </a:extLst>
          </p:cNvPr>
          <p:cNvSpPr/>
          <p:nvPr/>
        </p:nvSpPr>
        <p:spPr>
          <a:xfrm>
            <a:off x="6932900" y="2560592"/>
            <a:ext cx="841140" cy="54857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999">
              <a:ln w="19050">
                <a:solidFill>
                  <a:schemeClr val="bg1"/>
                </a:solidFill>
              </a:ln>
            </a:endParaRP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0E8E76EF-5A23-3366-7CCD-CBE62A5B7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" y="526051"/>
            <a:ext cx="9142824" cy="707106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 anchor="ctr"/>
          <a:lstStyle/>
          <a:p>
            <a:pPr defTabSz="834925">
              <a:lnSpc>
                <a:spcPts val="3800"/>
              </a:lnSpc>
            </a:pPr>
            <a:r>
              <a:rPr lang="en-US" sz="3600" dirty="0">
                <a:solidFill>
                  <a:srgbClr val="FFFFFF"/>
                </a:solidFill>
              </a:rPr>
              <a:t>within you ... that the </a:t>
            </a:r>
            <a:r>
              <a:rPr lang="en-US" sz="3600" b="1" spc="-4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5968B0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spirit</a:t>
            </a:r>
            <a:r>
              <a:rPr lang="en-US" sz="3600" dirty="0">
                <a:solidFill>
                  <a:srgbClr val="FFFFFF"/>
                </a:solidFill>
              </a:rPr>
              <a:t> may be saved. 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9CA4AA0-7D85-56BD-FB1A-7C367294C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" y="4374157"/>
            <a:ext cx="9142824" cy="1111889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 anchor="ctr"/>
          <a:lstStyle/>
          <a:p>
            <a:pPr defTabSz="834925">
              <a:lnSpc>
                <a:spcPts val="3800"/>
              </a:lnSpc>
            </a:pPr>
            <a:r>
              <a:rPr lang="en-US" sz="3200" dirty="0">
                <a:solidFill>
                  <a:schemeClr val="tx1"/>
                </a:solidFill>
              </a:rPr>
              <a:t>  </a:t>
            </a:r>
            <a:r>
              <a:rPr lang="en-US" sz="3600" dirty="0">
                <a:solidFill>
                  <a:schemeClr val="tx1"/>
                </a:solidFill>
              </a:rPr>
              <a:t>It is the </a:t>
            </a:r>
            <a:r>
              <a:rPr lang="en-US" sz="3600" b="1" spc="-4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5968B0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spirit</a:t>
            </a:r>
            <a:r>
              <a:rPr lang="en-US" sz="3600" dirty="0">
                <a:solidFill>
                  <a:schemeClr val="tx1"/>
                </a:solidFill>
              </a:rPr>
              <a:t> that</a:t>
            </a:r>
            <a:r>
              <a:rPr lang="en-US" sz="3600" dirty="0">
                <a:solidFill>
                  <a:srgbClr val="191919"/>
                </a:solidFill>
              </a:rPr>
              <a:t>...</a:t>
            </a:r>
            <a:r>
              <a:rPr lang="en-US" sz="3600" dirty="0">
                <a:ln w="1905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cannot sin</a:t>
            </a:r>
            <a:r>
              <a:rPr lang="en-US" sz="3600" dirty="0">
                <a:ln w="19050">
                  <a:solidFill>
                    <a:schemeClr val="tx1"/>
                  </a:solidFill>
                </a:ln>
                <a:solidFill>
                  <a:srgbClr val="FFFFFF"/>
                </a:solidFill>
              </a:rPr>
              <a:t> </a:t>
            </a:r>
          </a:p>
          <a:p>
            <a:pPr defTabSz="834925">
              <a:lnSpc>
                <a:spcPts val="3800"/>
              </a:lnSpc>
            </a:pPr>
            <a:r>
              <a:rPr lang="en-US" sz="3600" dirty="0">
                <a:solidFill>
                  <a:schemeClr val="tx1"/>
                </a:solidFill>
              </a:rPr>
              <a:t>  but</a:t>
            </a:r>
            <a:r>
              <a:rPr lang="en-US" sz="24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...</a:t>
            </a:r>
            <a:r>
              <a:rPr lang="en-US" sz="3600" dirty="0">
                <a:solidFill>
                  <a:schemeClr val="tx1"/>
                </a:solidFill>
              </a:rPr>
              <a:t>the </a:t>
            </a:r>
            <a:r>
              <a:rPr lang="en-US" sz="3600" b="1" spc="-4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flesh</a:t>
            </a:r>
            <a:r>
              <a:rPr lang="en-US" sz="3600" dirty="0">
                <a:solidFill>
                  <a:srgbClr val="FFFFFF"/>
                </a:solidFill>
              </a:rPr>
              <a:t> profiteth </a:t>
            </a:r>
            <a:r>
              <a:rPr lang="en-US" sz="3600" b="1" dirty="0">
                <a:solidFill>
                  <a:srgbClr val="FFFFFF"/>
                </a:solidFill>
              </a:rPr>
              <a:t>nothing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C253A47-F523-9632-67A1-48CE08510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351" y="2301263"/>
            <a:ext cx="3619992" cy="926089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36571" tIns="0" rIns="36571" bIns="73142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400" spc="-40" dirty="0">
                <a:solidFill>
                  <a:srgbClr val="000000"/>
                </a:solidFill>
              </a:rPr>
              <a:t>is not given to the </a:t>
            </a:r>
            <a:r>
              <a:rPr lang="en-US" sz="4800" b="1" spc="-4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flesh</a:t>
            </a:r>
            <a:r>
              <a:rPr lang="en-US" sz="3400" spc="-40" dirty="0">
                <a:solidFill>
                  <a:srgbClr val="000000"/>
                </a:solidFill>
              </a:rPr>
              <a:t>…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8987DAF-C327-60CD-662D-B53A2F9535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D6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73" b="99625" l="38972" r="60921"/>
                    </a14:imgEffect>
                  </a14:imgLayer>
                </a14:imgProps>
              </a:ext>
            </a:extLst>
          </a:blip>
          <a:srcRect l="39533" t="2471" r="39122"/>
          <a:stretch/>
        </p:blipFill>
        <p:spPr>
          <a:xfrm>
            <a:off x="4280708" y="1750499"/>
            <a:ext cx="809808" cy="21155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F57FCD2-7548-EA77-90EF-1F35122E9CE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rgbClr val="7D8C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60" b="100000" l="39615" r="60707"/>
                    </a14:imgEffect>
                  </a14:imgLayer>
                </a14:imgProps>
              </a:ext>
            </a:extLst>
          </a:blip>
          <a:srcRect l="38008" r="39122"/>
          <a:stretch/>
        </p:blipFill>
        <p:spPr>
          <a:xfrm>
            <a:off x="4554622" y="2126973"/>
            <a:ext cx="250670" cy="626676"/>
          </a:xfrm>
          <a:prstGeom prst="rect">
            <a:avLst/>
          </a:prstGeom>
          <a:effectLst>
            <a:glow rad="101600">
              <a:srgbClr val="5968B0">
                <a:alpha val="60000"/>
              </a:srgbClr>
            </a:glow>
          </a:effectLst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380A7717-404F-A242-471E-D7B21C3E9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2004" y="2301263"/>
            <a:ext cx="3428377" cy="926089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36571" tIns="0" rIns="36571" bIns="73142" anchor="ctr"/>
          <a:lstStyle/>
          <a:p>
            <a:pPr lvl="0" algn="ctr">
              <a:defRPr/>
            </a:pPr>
            <a:r>
              <a:rPr lang="en-US" sz="3400" spc="-40" dirty="0">
                <a:solidFill>
                  <a:srgbClr val="000000"/>
                </a:solidFill>
              </a:rPr>
              <a:t>…but </a:t>
            </a:r>
            <a:r>
              <a:rPr lang="en-US" sz="3400" b="1" spc="-4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only</a:t>
            </a:r>
            <a:r>
              <a:rPr lang="en-US" sz="3400" spc="-40" dirty="0">
                <a:solidFill>
                  <a:srgbClr val="000000"/>
                </a:solidFill>
              </a:rPr>
              <a:t> to the </a:t>
            </a:r>
          </a:p>
          <a:p>
            <a:pPr lvl="0" algn="ctr">
              <a:defRPr/>
            </a:pPr>
            <a:r>
              <a:rPr lang="en-US" sz="4800" b="1" spc="-40" dirty="0">
                <a:ln w="9525">
                  <a:solidFill>
                    <a:srgbClr val="5968B0"/>
                  </a:solidFill>
                </a:ln>
                <a:solidFill>
                  <a:schemeClr val="tx1"/>
                </a:solidFill>
                <a:effectLst>
                  <a:glow rad="101600">
                    <a:srgbClr val="5968B0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spirit</a:t>
            </a:r>
            <a:r>
              <a:rPr lang="en-US" sz="3400" spc="-4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05BDABA2-0436-56DA-35A0-70A7F1BB4BD3}"/>
              </a:ext>
            </a:extLst>
          </p:cNvPr>
          <p:cNvSpPr/>
          <p:nvPr/>
        </p:nvSpPr>
        <p:spPr>
          <a:xfrm rot="20767471">
            <a:off x="2645576" y="2665431"/>
            <a:ext cx="1783980" cy="137059"/>
          </a:xfrm>
          <a:prstGeom prst="rightArrow">
            <a:avLst/>
          </a:prstGeom>
          <a:solidFill>
            <a:schemeClr val="tx1">
              <a:lumMod val="9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999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B77CF593-D0B7-50CD-D237-0CC1BBBE24CC}"/>
              </a:ext>
            </a:extLst>
          </p:cNvPr>
          <p:cNvSpPr/>
          <p:nvPr/>
        </p:nvSpPr>
        <p:spPr>
          <a:xfrm rot="11964810">
            <a:off x="4732977" y="2604511"/>
            <a:ext cx="1817327" cy="137059"/>
          </a:xfrm>
          <a:prstGeom prst="rightArrow">
            <a:avLst/>
          </a:prstGeom>
          <a:solidFill>
            <a:schemeClr val="tx1">
              <a:lumMod val="9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999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F8A0DECE-F5C3-5926-DA2E-1D56DFAD5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2182" y="506167"/>
            <a:ext cx="88485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pPr algn="r"/>
            <a:r>
              <a:rPr lang="en-US" sz="1400" dirty="0">
                <a:solidFill>
                  <a:srgbClr val="5968B0"/>
                </a:solidFill>
              </a:rPr>
              <a:t>Luke 17:21</a:t>
            </a: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B9DF9EF3-4051-C9BF-6C0F-05E19A952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0639" y="4597161"/>
            <a:ext cx="8944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1400" dirty="0">
                <a:solidFill>
                  <a:srgbClr val="5968B0"/>
                </a:solidFill>
              </a:rPr>
              <a:t> John 6:63</a:t>
            </a:r>
          </a:p>
          <a:p>
            <a:r>
              <a:rPr lang="en-US" sz="1400" dirty="0">
                <a:solidFill>
                  <a:srgbClr val="5968B0"/>
                </a:solidFill>
              </a:rPr>
              <a:t>1 John 3:9</a:t>
            </a:r>
          </a:p>
          <a:p>
            <a:r>
              <a:rPr lang="en-US" sz="1400" dirty="0">
                <a:solidFill>
                  <a:srgbClr val="5968B0"/>
                </a:solidFill>
              </a:rPr>
              <a:t>Mark 14:38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1D8B2926-0CBF-4ACC-AF82-343D2D116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" y="4725"/>
            <a:ext cx="9142822" cy="518876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wrap="none" lIns="0" tIns="0" rIns="0" bIns="18286" anchor="ctr" anchorCtr="0">
            <a:noAutofit/>
          </a:bodyPr>
          <a:lstStyle/>
          <a:p>
            <a:pPr>
              <a:lnSpc>
                <a:spcPts val="3400"/>
              </a:lnSpc>
              <a:spcAft>
                <a:spcPts val="400"/>
              </a:spcAft>
              <a:defRPr/>
            </a:pPr>
            <a:endParaRPr lang="en-US" sz="3200" spc="-40" dirty="0">
              <a:solidFill>
                <a:srgbClr val="000000"/>
              </a:solidFill>
            </a:endParaRP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C5005F56-3913-4DFA-AA1B-CD03B7BC2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" y="3840445"/>
            <a:ext cx="9142822" cy="518876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wrap="none" lIns="0" tIns="0" rIns="0" bIns="18286" anchor="ctr" anchorCtr="0">
            <a:noAutofit/>
          </a:bodyPr>
          <a:lstStyle/>
          <a:p>
            <a:pPr>
              <a:lnSpc>
                <a:spcPts val="3400"/>
              </a:lnSpc>
              <a:spcAft>
                <a:spcPts val="400"/>
              </a:spcAft>
              <a:defRPr/>
            </a:pPr>
            <a:endParaRPr lang="en-US" sz="3200" spc="-40" dirty="0">
              <a:solidFill>
                <a:srgbClr val="000000"/>
              </a:solidFill>
            </a:endParaRP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8D02FC75-27B0-EF30-59E7-FD78F2E8A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" y="1240230"/>
            <a:ext cx="9142822" cy="518876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wrap="none" lIns="0" tIns="0" rIns="0" bIns="18286" anchor="ctr" anchorCtr="0">
            <a:noAutofit/>
          </a:bodyPr>
          <a:lstStyle/>
          <a:p>
            <a:pPr>
              <a:lnSpc>
                <a:spcPts val="3400"/>
              </a:lnSpc>
              <a:spcAft>
                <a:spcPts val="400"/>
              </a:spcAft>
              <a:defRPr/>
            </a:pPr>
            <a:r>
              <a:rPr lang="en-US" sz="3200" spc="-40" dirty="0">
                <a:solidFill>
                  <a:srgbClr val="000000"/>
                </a:solidFill>
              </a:rPr>
              <a:t> Until the resurrection, the </a:t>
            </a:r>
            <a:r>
              <a:rPr lang="en-US" sz="320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impossibility of sin</a:t>
            </a:r>
            <a:r>
              <a:rPr lang="en-US" sz="3200" spc="-40" dirty="0">
                <a:ln w="12700">
                  <a:solidFill>
                    <a:schemeClr val="tx1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en-US" sz="3200" spc="-40" dirty="0">
                <a:solidFill>
                  <a:srgbClr val="000000"/>
                </a:solidFill>
              </a:rPr>
              <a:t>...</a:t>
            </a: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B6F9967B-C020-54D3-E55D-898F3D276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056" y="1012800"/>
            <a:ext cx="135293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pPr algn="r"/>
            <a:r>
              <a:rPr lang="en-US" sz="1400" dirty="0">
                <a:solidFill>
                  <a:srgbClr val="5968B0"/>
                </a:solidFill>
              </a:rPr>
              <a:t>1 Corinthians 5:5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CB04AC1-3998-F17D-2AC9-2E35D93AB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1" y="47745"/>
            <a:ext cx="9142822" cy="518876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lIns="0" tIns="0" rIns="0" bIns="18286" anchor="ctr" anchorCtr="0">
            <a:noAutofit/>
          </a:bodyPr>
          <a:lstStyle/>
          <a:p>
            <a:pPr>
              <a:lnSpc>
                <a:spcPts val="3400"/>
              </a:lnSpc>
              <a:spcAft>
                <a:spcPts val="400"/>
              </a:spcAft>
              <a:defRPr/>
            </a:pPr>
            <a:r>
              <a:rPr lang="en-US" sz="3200" spc="-40" dirty="0">
                <a:solidFill>
                  <a:srgbClr val="000000"/>
                </a:solidFill>
              </a:rPr>
              <a:t> When </a:t>
            </a:r>
            <a:r>
              <a:rPr lang="en-US" sz="320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the righteousness of God</a:t>
            </a:r>
            <a:r>
              <a:rPr lang="en-US" sz="3200" spc="-40" dirty="0">
                <a:ln w="12700">
                  <a:solidFill>
                    <a:schemeClr val="tx1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en-US" sz="3200" spc="-40" dirty="0">
                <a:solidFill>
                  <a:srgbClr val="000000"/>
                </a:solidFill>
              </a:rPr>
              <a:t>is given, it is placed: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3493D50-0A46-C2E1-841D-5EEA225F9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" y="3873238"/>
            <a:ext cx="9142822" cy="518876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lIns="0" tIns="0" rIns="0" bIns="18286" anchor="ctr" anchorCtr="0">
            <a:noAutofit/>
          </a:bodyPr>
          <a:lstStyle/>
          <a:p>
            <a:pPr>
              <a:lnSpc>
                <a:spcPts val="3400"/>
              </a:lnSpc>
              <a:spcAft>
                <a:spcPts val="400"/>
              </a:spcAft>
              <a:defRPr/>
            </a:pPr>
            <a:r>
              <a:rPr lang="en-US" sz="3200" spc="-40" dirty="0">
                <a:solidFill>
                  <a:srgbClr val="000000"/>
                </a:solidFill>
              </a:rPr>
              <a:t> When a person is given the</a:t>
            </a:r>
            <a:r>
              <a:rPr lang="en-US" sz="3200" dirty="0">
                <a:ln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 </a:t>
            </a:r>
            <a:r>
              <a:rPr lang="en-US" sz="320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impossibility of sin</a:t>
            </a:r>
            <a:r>
              <a:rPr lang="en-US" sz="160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 </a:t>
            </a:r>
            <a:r>
              <a:rPr lang="en-US" sz="3200" spc="-40" dirty="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D0C675-4FD8-D356-F320-0521FBCCAD7F}"/>
              </a:ext>
            </a:extLst>
          </p:cNvPr>
          <p:cNvSpPr/>
          <p:nvPr/>
        </p:nvSpPr>
        <p:spPr>
          <a:xfrm>
            <a:off x="4961624" y="5364144"/>
            <a:ext cx="1682280" cy="182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999"/>
          </a:p>
        </p:txBody>
      </p:sp>
    </p:spTree>
    <p:extLst>
      <p:ext uri="{BB962C8B-B14F-4D97-AF65-F5344CB8AC3E}">
        <p14:creationId xmlns:p14="http://schemas.microsoft.com/office/powerpoint/2010/main" val="2012119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67121CF-7742-6DA1-ACA8-9B79600212F1}"/>
              </a:ext>
            </a:extLst>
          </p:cNvPr>
          <p:cNvSpPr txBox="1">
            <a:spLocks noChangeAspect="1"/>
          </p:cNvSpPr>
          <p:nvPr/>
        </p:nvSpPr>
        <p:spPr>
          <a:xfrm>
            <a:off x="40288" y="3517659"/>
            <a:ext cx="3466171" cy="480236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800" kern="1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828578">
              <a:defRPr/>
            </a:pPr>
            <a:r>
              <a:rPr lang="en-US" sz="3600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your righteousness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89284" y="1833743"/>
            <a:ext cx="1481138" cy="36571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578"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127558" y="2649598"/>
            <a:ext cx="4461698" cy="36571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578"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858" y="1508229"/>
            <a:ext cx="9047500" cy="1233479"/>
          </a:xfrm>
          <a:prstGeom prst="rect">
            <a:avLst/>
          </a:prstGeom>
          <a:noFill/>
        </p:spPr>
        <p:txBody>
          <a:bodyPr wrap="square" lIns="18286" tIns="0" rIns="18286" bIns="0" rtlCol="0">
            <a:spAutoFit/>
          </a:bodyPr>
          <a:lstStyle/>
          <a:p>
            <a:pPr>
              <a:lnSpc>
                <a:spcPts val="3200"/>
              </a:lnSpc>
              <a:defRPr/>
            </a:pPr>
            <a:r>
              <a:rPr lang="en-US" sz="3200" spc="-80" dirty="0">
                <a:solidFill>
                  <a:srgbClr val="000000"/>
                </a:solidFill>
              </a:rPr>
              <a:t>To </a:t>
            </a:r>
            <a:r>
              <a:rPr lang="en-US" sz="3200" b="1" kern="10" spc="-80" dirty="0">
                <a:ln w="952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Repent</a:t>
            </a:r>
            <a:r>
              <a:rPr lang="en-US" sz="3200" b="1" spc="-8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3200" spc="-80" dirty="0">
                <a:solidFill>
                  <a:srgbClr val="000000"/>
                </a:solidFill>
              </a:rPr>
              <a:t>does </a:t>
            </a:r>
            <a:r>
              <a:rPr lang="en-US" sz="3200" b="1" spc="-80" dirty="0">
                <a:solidFill>
                  <a:srgbClr val="000000"/>
                </a:solidFill>
              </a:rPr>
              <a:t>not</a:t>
            </a:r>
            <a:r>
              <a:rPr lang="en-US" sz="3200" spc="-80" dirty="0">
                <a:solidFill>
                  <a:srgbClr val="000000"/>
                </a:solidFill>
              </a:rPr>
              <a:t> mean to change your </a:t>
            </a:r>
            <a:r>
              <a:rPr lang="en-US" sz="3200" kern="10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Arial Black"/>
              </a:rPr>
              <a:t>works</a:t>
            </a:r>
            <a:r>
              <a:rPr lang="en-US" sz="3200" spc="-80" dirty="0">
                <a:solidFill>
                  <a:srgbClr val="000000"/>
                </a:solidFill>
              </a:rPr>
              <a:t>: </a:t>
            </a:r>
          </a:p>
          <a:p>
            <a:pPr defTabSz="1828578">
              <a:lnSpc>
                <a:spcPts val="3200"/>
              </a:lnSpc>
              <a:defRPr/>
            </a:pPr>
            <a:r>
              <a:rPr lang="en-US" sz="3200" spc="-80" dirty="0">
                <a:solidFill>
                  <a:srgbClr val="000000"/>
                </a:solidFill>
              </a:rPr>
              <a:t>by starting to go to church and trying to live a </a:t>
            </a:r>
          </a:p>
          <a:p>
            <a:pPr>
              <a:lnSpc>
                <a:spcPts val="3200"/>
              </a:lnSpc>
              <a:defRPr/>
            </a:pPr>
            <a:r>
              <a:rPr lang="en-US" sz="3200" spc="-80" dirty="0">
                <a:solidFill>
                  <a:srgbClr val="000000"/>
                </a:solidFill>
              </a:rPr>
              <a:t>cleaner life. It means to </a:t>
            </a:r>
            <a:r>
              <a:rPr lang="en-US" sz="3200" b="1" kern="10" spc="-80" dirty="0">
                <a:ln w="952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change your thinking</a:t>
            </a:r>
            <a:r>
              <a:rPr lang="en-US" sz="3200" spc="-8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588" y="352"/>
            <a:ext cx="9142824" cy="1485923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18286" rIns="18286"/>
          <a:lstStyle/>
          <a:p>
            <a:pPr defTabSz="834925">
              <a:defRPr/>
            </a:pP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518677" y="1357242"/>
            <a:ext cx="2139421" cy="54857"/>
          </a:xfrm>
          <a:prstGeom prst="rect">
            <a:avLst/>
          </a:prstGeom>
          <a:solidFill>
            <a:schemeClr val="tx1"/>
          </a:solidFill>
          <a:ln w="9525">
            <a:solidFill>
              <a:schemeClr val="bg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578"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795" name="TextBox 7"/>
          <p:cNvSpPr txBox="1">
            <a:spLocks noChangeArrowheads="1"/>
          </p:cNvSpPr>
          <p:nvPr/>
        </p:nvSpPr>
        <p:spPr bwMode="auto">
          <a:xfrm>
            <a:off x="588" y="75615"/>
            <a:ext cx="9142824" cy="1431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3556"/>
              </a:lnSpc>
              <a:defRPr/>
            </a:pPr>
            <a:r>
              <a:rPr lang="en-US" sz="200" dirty="0">
                <a:solidFill>
                  <a:srgbClr val="FFFF00"/>
                </a:solidFill>
              </a:rPr>
              <a:t>…        </a:t>
            </a:r>
            <a:r>
              <a:rPr lang="en-US" sz="600" dirty="0">
                <a:solidFill>
                  <a:srgbClr val="191919"/>
                </a:solidFill>
              </a:rPr>
              <a:t> </a:t>
            </a:r>
            <a:r>
              <a:rPr lang="en-US" sz="3800" spc="-80" dirty="0">
                <a:solidFill>
                  <a:srgbClr val="FFFFFF"/>
                </a:solidFill>
              </a:rPr>
              <a:t>of this ignorance</a:t>
            </a:r>
            <a:r>
              <a:rPr lang="en-US" sz="1800" spc="-80" dirty="0">
                <a:solidFill>
                  <a:srgbClr val="FFFFFF"/>
                </a:solidFill>
              </a:rPr>
              <a:t>  </a:t>
            </a:r>
            <a:r>
              <a:rPr lang="en-US" sz="2900" i="1" dirty="0">
                <a:solidFill>
                  <a:srgbClr val="5968B0"/>
                </a:solidFill>
              </a:rPr>
              <a:t>[ignorance of </a:t>
            </a:r>
            <a:r>
              <a:rPr lang="en-US" sz="2900" kern="10" dirty="0">
                <a:ln w="1270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381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  <a:r>
              <a:rPr lang="en-US" sz="2900" i="1" dirty="0">
                <a:solidFill>
                  <a:srgbClr val="5968B0"/>
                </a:solidFill>
              </a:rPr>
              <a:t>]</a:t>
            </a:r>
          </a:p>
          <a:p>
            <a:pPr defTabSz="1828578">
              <a:lnSpc>
                <a:spcPts val="3556"/>
              </a:lnSpc>
              <a:defRPr/>
            </a:pPr>
            <a:r>
              <a:rPr lang="en-US" sz="2700" i="1" dirty="0">
                <a:solidFill>
                  <a:srgbClr val="5968B0"/>
                </a:solidFill>
              </a:rPr>
              <a:t>       </a:t>
            </a:r>
            <a:r>
              <a:rPr lang="en-US" sz="3800" dirty="0">
                <a:solidFill>
                  <a:srgbClr val="FFFFFF"/>
                </a:solidFill>
              </a:rPr>
              <a:t>God</a:t>
            </a:r>
            <a:r>
              <a:rPr lang="en-US" sz="3800" dirty="0">
                <a:solidFill>
                  <a:srgbClr val="FF0000"/>
                </a:solidFill>
              </a:rPr>
              <a:t> </a:t>
            </a:r>
            <a:r>
              <a:rPr lang="en-US" sz="1400" dirty="0">
                <a:solidFill>
                  <a:srgbClr val="191919"/>
                </a:solidFill>
              </a:rPr>
              <a:t>…</a:t>
            </a:r>
            <a:r>
              <a:rPr lang="en-US" sz="3800" dirty="0">
                <a:solidFill>
                  <a:srgbClr val="FFFFFF"/>
                </a:solidFill>
              </a:rPr>
              <a:t>now commandeth all men ...</a:t>
            </a:r>
            <a:r>
              <a:rPr lang="en-US" sz="3200" dirty="0">
                <a:solidFill>
                  <a:srgbClr val="191919"/>
                </a:solidFill>
              </a:rPr>
              <a:t> </a:t>
            </a:r>
          </a:p>
          <a:p>
            <a:pPr defTabSz="1828578">
              <a:lnSpc>
                <a:spcPts val="3556"/>
              </a:lnSpc>
              <a:defRPr/>
            </a:pPr>
            <a:r>
              <a:rPr lang="en-US" sz="3200" dirty="0">
                <a:solidFill>
                  <a:srgbClr val="191919"/>
                </a:solidFill>
              </a:rPr>
              <a:t>	          </a:t>
            </a:r>
            <a:r>
              <a:rPr lang="en-US" sz="3800" dirty="0">
                <a:solidFill>
                  <a:srgbClr val="FFFFFF"/>
                </a:solidFill>
              </a:rPr>
              <a:t>to</a:t>
            </a:r>
            <a:r>
              <a:rPr lang="en-US" sz="3800" b="1" i="1" dirty="0">
                <a:solidFill>
                  <a:srgbClr val="FFFFFF"/>
                </a:solidFill>
              </a:rPr>
              <a:t> </a:t>
            </a:r>
            <a:r>
              <a:rPr lang="en-US" sz="4800" b="1" dirty="0">
                <a:ln w="12700">
                  <a:solidFill>
                    <a:srgbClr val="404040"/>
                  </a:solidFill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repent</a:t>
            </a:r>
            <a:r>
              <a:rPr lang="en-US" sz="4000" dirty="0">
                <a:solidFill>
                  <a:srgbClr val="FFFF66"/>
                </a:solidFill>
              </a:rPr>
              <a:t> </a:t>
            </a:r>
            <a:r>
              <a:rPr lang="en-US" sz="3800" dirty="0">
                <a:solidFill>
                  <a:srgbClr val="FFFF66"/>
                </a:solidFill>
              </a:rPr>
              <a:t>       </a:t>
            </a:r>
            <a:r>
              <a:rPr lang="en-US" sz="3800" dirty="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33797" name="TextBox 5"/>
          <p:cNvSpPr txBox="1">
            <a:spLocks noChangeArrowheads="1"/>
          </p:cNvSpPr>
          <p:nvPr/>
        </p:nvSpPr>
        <p:spPr bwMode="auto">
          <a:xfrm>
            <a:off x="8013327" y="1178667"/>
            <a:ext cx="96981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pPr defTabSz="1828578">
              <a:defRPr/>
            </a:pPr>
            <a:r>
              <a:rPr lang="en-US" sz="1600" dirty="0">
                <a:solidFill>
                  <a:srgbClr val="5968B0"/>
                </a:solidFill>
              </a:rPr>
              <a:t>Acts 17:30</a:t>
            </a:r>
          </a:p>
        </p:txBody>
      </p:sp>
      <p:sp>
        <p:nvSpPr>
          <p:cNvPr id="20" name="TextBox 19"/>
          <p:cNvSpPr txBox="1">
            <a:spLocks noChangeAspect="1"/>
          </p:cNvSpPr>
          <p:nvPr/>
        </p:nvSpPr>
        <p:spPr>
          <a:xfrm>
            <a:off x="836442" y="4813798"/>
            <a:ext cx="1906994" cy="585141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828578">
              <a:defRPr/>
            </a:pPr>
            <a:r>
              <a:rPr lang="en-US" sz="2100" dirty="0">
                <a:ln w="1270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C3260C">
                      <a:alpha val="50000"/>
                    </a:srgbClr>
                  </a:glow>
                </a:effectLst>
              </a:rPr>
              <a:t>can sin</a:t>
            </a:r>
          </a:p>
        </p:txBody>
      </p:sp>
      <p:sp>
        <p:nvSpPr>
          <p:cNvPr id="21" name="TextBox 20"/>
          <p:cNvSpPr txBox="1">
            <a:spLocks noChangeAspect="1"/>
          </p:cNvSpPr>
          <p:nvPr/>
        </p:nvSpPr>
        <p:spPr>
          <a:xfrm>
            <a:off x="5904823" y="4813798"/>
            <a:ext cx="2827102" cy="585141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800" kern="1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828578">
              <a:defRPr/>
            </a:pPr>
            <a:r>
              <a:rPr lang="en-US" sz="360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5968B0">
                      <a:alpha val="50000"/>
                    </a:srgbClr>
                  </a:glow>
                </a:effectLst>
              </a:rPr>
              <a:t>cannot sin</a:t>
            </a:r>
          </a:p>
        </p:txBody>
      </p:sp>
      <p:sp>
        <p:nvSpPr>
          <p:cNvPr id="28" name="TextBox 27"/>
          <p:cNvSpPr txBox="1">
            <a:spLocks/>
          </p:cNvSpPr>
          <p:nvPr/>
        </p:nvSpPr>
        <p:spPr>
          <a:xfrm>
            <a:off x="8043334" y="2125190"/>
            <a:ext cx="992259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5968B0"/>
                </a:solidFill>
              </a:defRPr>
            </a:lvl1pPr>
          </a:lstStyle>
          <a:p>
            <a:pPr defTabSz="1828578">
              <a:defRPr/>
            </a:pPr>
            <a:r>
              <a:rPr lang="en-US" sz="1000" dirty="0">
                <a:solidFill>
                  <a:schemeClr val="bg1"/>
                </a:solidFill>
              </a:rPr>
              <a:t>Jeremiah 18:7-10</a:t>
            </a:r>
          </a:p>
        </p:txBody>
      </p:sp>
      <p:sp>
        <p:nvSpPr>
          <p:cNvPr id="30" name="TextBox 29"/>
          <p:cNvSpPr txBox="1">
            <a:spLocks/>
          </p:cNvSpPr>
          <p:nvPr/>
        </p:nvSpPr>
        <p:spPr>
          <a:xfrm>
            <a:off x="8192948" y="1976447"/>
            <a:ext cx="84318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5968B0"/>
                </a:solidFill>
              </a:defRPr>
            </a:lvl1pPr>
          </a:lstStyle>
          <a:p>
            <a:pPr defTabSz="1828578">
              <a:defRPr/>
            </a:pPr>
            <a:r>
              <a:rPr lang="en-US" sz="1000" dirty="0">
                <a:solidFill>
                  <a:schemeClr val="bg1"/>
                </a:solidFill>
              </a:rPr>
              <a:t>2 Timothy 2:25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E06D0B-860B-4F99-A65C-EF7E42E124C5}"/>
              </a:ext>
            </a:extLst>
          </p:cNvPr>
          <p:cNvSpPr txBox="1"/>
          <p:nvPr/>
        </p:nvSpPr>
        <p:spPr>
          <a:xfrm>
            <a:off x="98600" y="3927786"/>
            <a:ext cx="3316593" cy="507831"/>
          </a:xfrm>
          <a:prstGeom prst="rect">
            <a:avLst/>
          </a:prstGeom>
          <a:noFill/>
        </p:spPr>
        <p:txBody>
          <a:bodyPr wrap="none" lIns="73142" tIns="0" rIns="73142" bIns="0" rtlCol="0">
            <a:spAutoFit/>
          </a:bodyPr>
          <a:lstStyle/>
          <a:p>
            <a:pPr lvl="0">
              <a:defRPr/>
            </a:pPr>
            <a:r>
              <a:rPr lang="en-US" sz="2800" spc="-80" dirty="0">
                <a:solidFill>
                  <a:srgbClr val="000000"/>
                </a:solidFill>
              </a:rPr>
              <a:t>where your</a:t>
            </a:r>
            <a:r>
              <a:rPr lang="en-US" sz="2400" spc="-80" dirty="0">
                <a:solidFill>
                  <a:srgbClr val="000000"/>
                </a:solidFill>
              </a:rPr>
              <a:t> </a:t>
            </a:r>
            <a:r>
              <a:rPr lang="en-US" sz="3300" kern="10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Arial Black"/>
              </a:rPr>
              <a:t>works</a:t>
            </a:r>
            <a:endParaRPr lang="en-US" sz="3300" b="1" spc="-80" dirty="0">
              <a:ln w="12700" cap="rnd">
                <a:solidFill>
                  <a:srgbClr val="C3260C"/>
                </a:solidFill>
                <a:prstDash val="solid"/>
                <a:round/>
                <a:headEnd/>
                <a:tailEnd/>
              </a:ln>
              <a:solidFill>
                <a:srgbClr val="000000"/>
              </a:solidFill>
              <a:effectLst>
                <a:glow rad="25400">
                  <a:srgbClr val="C3260C">
                    <a:alpha val="50000"/>
                  </a:srgbClr>
                </a:glow>
              </a:effectLst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5678D4D-6EAB-4B2C-8663-9C40D0859374}"/>
              </a:ext>
            </a:extLst>
          </p:cNvPr>
          <p:cNvSpPr txBox="1"/>
          <p:nvPr/>
        </p:nvSpPr>
        <p:spPr>
          <a:xfrm>
            <a:off x="1349822" y="4354705"/>
            <a:ext cx="1555790" cy="430887"/>
          </a:xfrm>
          <a:prstGeom prst="rect">
            <a:avLst/>
          </a:prstGeom>
          <a:noFill/>
        </p:spPr>
        <p:txBody>
          <a:bodyPr wrap="none" lIns="73142" tIns="0" rIns="73142" bIns="0" rtlCol="0">
            <a:spAutoFit/>
          </a:bodyPr>
          <a:lstStyle/>
          <a:p>
            <a:pPr defTabSz="1828578">
              <a:defRPr/>
            </a:pPr>
            <a:r>
              <a:rPr lang="en-US" sz="2800" spc="-80" dirty="0">
                <a:solidFill>
                  <a:srgbClr val="000000"/>
                </a:solidFill>
              </a:rPr>
              <a:t>- and you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F75012D-336B-4927-99C6-29CA4C19F559}"/>
              </a:ext>
            </a:extLst>
          </p:cNvPr>
          <p:cNvSpPr txBox="1"/>
          <p:nvPr/>
        </p:nvSpPr>
        <p:spPr>
          <a:xfrm>
            <a:off x="6048856" y="4383134"/>
            <a:ext cx="1274944" cy="430887"/>
          </a:xfrm>
          <a:prstGeom prst="rect">
            <a:avLst/>
          </a:prstGeom>
          <a:noFill/>
        </p:spPr>
        <p:txBody>
          <a:bodyPr wrap="none" lIns="73142" tIns="0" rIns="73142" bIns="0" rtlCol="0">
            <a:spAutoFit/>
          </a:bodyPr>
          <a:lstStyle/>
          <a:p>
            <a:pPr defTabSz="1828578">
              <a:defRPr/>
            </a:pPr>
            <a:r>
              <a:rPr lang="en-US" sz="2800" spc="-80" dirty="0">
                <a:solidFill>
                  <a:srgbClr val="000000"/>
                </a:solidFill>
              </a:rPr>
              <a:t>matters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279300-C73B-4CAE-B064-7C3268C31CB7}"/>
              </a:ext>
            </a:extLst>
          </p:cNvPr>
          <p:cNvSpPr txBox="1"/>
          <p:nvPr/>
        </p:nvSpPr>
        <p:spPr>
          <a:xfrm>
            <a:off x="7264075" y="4378092"/>
            <a:ext cx="1484297" cy="430887"/>
          </a:xfrm>
          <a:prstGeom prst="rect">
            <a:avLst/>
          </a:prstGeom>
          <a:noFill/>
        </p:spPr>
        <p:txBody>
          <a:bodyPr wrap="none" lIns="73142" tIns="0" rIns="73142" bIns="0" rtlCol="0">
            <a:spAutoFit/>
          </a:bodyPr>
          <a:lstStyle/>
          <a:p>
            <a:pPr defTabSz="1828578">
              <a:defRPr/>
            </a:pPr>
            <a:r>
              <a:rPr lang="en-US" sz="2800" spc="-80" dirty="0">
                <a:solidFill>
                  <a:srgbClr val="000000"/>
                </a:solidFill>
              </a:rPr>
              <a:t>- and HE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F3EA744-8DFE-47AA-ADB4-D5DAC2F970EE}"/>
              </a:ext>
            </a:extLst>
          </p:cNvPr>
          <p:cNvSpPr txBox="1"/>
          <p:nvPr/>
        </p:nvSpPr>
        <p:spPr>
          <a:xfrm>
            <a:off x="300568" y="4359209"/>
            <a:ext cx="1105667" cy="430887"/>
          </a:xfrm>
          <a:prstGeom prst="rect">
            <a:avLst/>
          </a:prstGeom>
          <a:noFill/>
        </p:spPr>
        <p:txBody>
          <a:bodyPr wrap="none" lIns="73142" tIns="0" rIns="73142" bIns="0" rtlCol="0">
            <a:spAutoFit/>
          </a:bodyPr>
          <a:lstStyle/>
          <a:p>
            <a:pPr defTabSz="1828578">
              <a:defRPr/>
            </a:pPr>
            <a:r>
              <a:rPr lang="en-US" sz="2800" spc="-80" dirty="0">
                <a:solidFill>
                  <a:srgbClr val="000000"/>
                </a:solidFill>
              </a:rPr>
              <a:t>matter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68176F1-8DF6-47AA-A59B-A293D59E4E8E}"/>
              </a:ext>
            </a:extLst>
          </p:cNvPr>
          <p:cNvSpPr txBox="1"/>
          <p:nvPr/>
        </p:nvSpPr>
        <p:spPr>
          <a:xfrm>
            <a:off x="5757756" y="3995517"/>
            <a:ext cx="1785982" cy="430887"/>
          </a:xfrm>
          <a:prstGeom prst="rect">
            <a:avLst/>
          </a:prstGeom>
          <a:noFill/>
        </p:spPr>
        <p:txBody>
          <a:bodyPr wrap="none" lIns="73142" tIns="0" rIns="73142" bIns="0" rtlCol="0">
            <a:spAutoFit/>
          </a:bodyPr>
          <a:lstStyle/>
          <a:p>
            <a:pPr defTabSz="1828578">
              <a:defRPr/>
            </a:pPr>
            <a:r>
              <a:rPr lang="en-US" sz="2800" spc="-80" dirty="0">
                <a:solidFill>
                  <a:srgbClr val="000000"/>
                </a:solidFill>
              </a:rPr>
              <a:t>where only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B6073DF-F28D-4F78-9619-8DAD1A807750}"/>
              </a:ext>
            </a:extLst>
          </p:cNvPr>
          <p:cNvSpPr txBox="1"/>
          <p:nvPr/>
        </p:nvSpPr>
        <p:spPr>
          <a:xfrm>
            <a:off x="-12110" y="3097107"/>
            <a:ext cx="3270042" cy="430887"/>
          </a:xfrm>
          <a:prstGeom prst="rect">
            <a:avLst/>
          </a:prstGeom>
          <a:noFill/>
        </p:spPr>
        <p:txBody>
          <a:bodyPr wrap="none" lIns="73142" tIns="0" rIns="73142" bIns="0" rtlCol="0">
            <a:spAutoFit/>
          </a:bodyPr>
          <a:lstStyle/>
          <a:p>
            <a:pPr defTabSz="1828578">
              <a:defRPr/>
            </a:pPr>
            <a:r>
              <a:rPr lang="en-US" sz="2800" spc="-80" dirty="0">
                <a:solidFill>
                  <a:srgbClr val="000000"/>
                </a:solidFill>
              </a:rPr>
              <a:t>From trusting at all in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DBFFCF0-7627-45C7-BFEB-B04492BE1EA3}"/>
              </a:ext>
            </a:extLst>
          </p:cNvPr>
          <p:cNvSpPr txBox="1"/>
          <p:nvPr/>
        </p:nvSpPr>
        <p:spPr>
          <a:xfrm>
            <a:off x="5339556" y="3107637"/>
            <a:ext cx="2751887" cy="430887"/>
          </a:xfrm>
          <a:prstGeom prst="rect">
            <a:avLst/>
          </a:prstGeom>
          <a:noFill/>
        </p:spPr>
        <p:txBody>
          <a:bodyPr wrap="none" lIns="73142" tIns="0" rIns="73142" bIns="0" rtlCol="0">
            <a:spAutoFit/>
          </a:bodyPr>
          <a:lstStyle/>
          <a:p>
            <a:pPr defTabSz="1828578">
              <a:defRPr/>
            </a:pPr>
            <a:r>
              <a:rPr lang="en-US" sz="2800" spc="-80" dirty="0">
                <a:solidFill>
                  <a:srgbClr val="000000"/>
                </a:solidFill>
              </a:rPr>
              <a:t>To trusting only in</a:t>
            </a:r>
          </a:p>
        </p:txBody>
      </p:sp>
      <p:pic>
        <p:nvPicPr>
          <p:cNvPr id="46" name="Picture 8" descr="brainsm228">
            <a:extLst>
              <a:ext uri="{FF2B5EF4-FFF2-40B4-BE49-F238E27FC236}">
                <a16:creationId xmlns:a16="http://schemas.microsoft.com/office/drawing/2014/main" id="{99A3CD8F-440A-4380-B673-9CAC742F3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  <a14:imgEffect>
                      <a14:saturation sat="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447039" y="3570692"/>
            <a:ext cx="1694386" cy="172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8" descr="brainsm228">
            <a:extLst>
              <a:ext uri="{FF2B5EF4-FFF2-40B4-BE49-F238E27FC236}">
                <a16:creationId xmlns:a16="http://schemas.microsoft.com/office/drawing/2014/main" id="{1098E137-831F-45DA-BF3E-109807749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rgbClr val="4472C4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flipH="1">
            <a:off x="3724808" y="3563998"/>
            <a:ext cx="1694386" cy="172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Arrow: Curved Left 47">
            <a:extLst>
              <a:ext uri="{FF2B5EF4-FFF2-40B4-BE49-F238E27FC236}">
                <a16:creationId xmlns:a16="http://schemas.microsoft.com/office/drawing/2014/main" id="{8AB038F8-6CA6-4801-A57C-73E1D74249FD}"/>
              </a:ext>
            </a:extLst>
          </p:cNvPr>
          <p:cNvSpPr/>
          <p:nvPr/>
        </p:nvSpPr>
        <p:spPr>
          <a:xfrm rot="10800000">
            <a:off x="3997857" y="3797217"/>
            <a:ext cx="712367" cy="727062"/>
          </a:xfrm>
          <a:prstGeom prst="curvedLeftArrow">
            <a:avLst>
              <a:gd name="adj1" fmla="val 20442"/>
              <a:gd name="adj2" fmla="val 42653"/>
              <a:gd name="adj3" fmla="val 29486"/>
            </a:avLst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82857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600" kern="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C1A268-D35B-463E-BED6-E258BE84F79C}"/>
              </a:ext>
            </a:extLst>
          </p:cNvPr>
          <p:cNvGrpSpPr/>
          <p:nvPr/>
        </p:nvGrpSpPr>
        <p:grpSpPr>
          <a:xfrm>
            <a:off x="588" y="2761668"/>
            <a:ext cx="9142824" cy="387138"/>
            <a:chOff x="0" y="1380835"/>
            <a:chExt cx="4572000" cy="193594"/>
          </a:xfrm>
        </p:grpSpPr>
        <p:sp>
          <p:nvSpPr>
            <p:cNvPr id="12" name="Rectangle 3"/>
            <p:cNvSpPr>
              <a:spLocks noChangeArrowheads="1"/>
            </p:cNvSpPr>
            <p:nvPr/>
          </p:nvSpPr>
          <p:spPr bwMode="auto">
            <a:xfrm>
              <a:off x="0" y="1380835"/>
              <a:ext cx="4572000" cy="193594"/>
            </a:xfrm>
            <a:prstGeom prst="rect">
              <a:avLst/>
            </a:prstGeom>
            <a:solidFill>
              <a:srgbClr val="5968B0"/>
            </a:solidFill>
            <a:ln w="0">
              <a:noFill/>
              <a:miter lim="800000"/>
              <a:headEnd/>
              <a:tailEnd/>
            </a:ln>
          </p:spPr>
          <p:txBody>
            <a:bodyPr lIns="0" tIns="0" rIns="0" bIns="54857" anchor="ctr"/>
            <a:lstStyle/>
            <a:p>
              <a:pPr algn="ctr" defTabSz="1828578">
                <a:defRPr/>
              </a:pPr>
              <a:r>
                <a:rPr lang="en-US" sz="2800" dirty="0">
                  <a:solidFill>
                    <a:srgbClr val="000000"/>
                  </a:solidFill>
                </a:rPr>
                <a:t>You need to </a:t>
              </a:r>
              <a:r>
                <a:rPr lang="en-US" sz="2800" b="1" kern="10" spc="-80" dirty="0">
                  <a:ln w="9525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 panose="020B0A04020102020204" pitchFamily="34" charset="0"/>
                </a:rPr>
                <a:t>Repent</a:t>
              </a:r>
              <a:r>
                <a:rPr lang="en-US" sz="1200" b="1" kern="10" spc="-80" dirty="0">
                  <a:ln w="9525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2800" dirty="0">
                  <a:solidFill>
                    <a:srgbClr val="000000"/>
                  </a:solidFill>
                </a:rPr>
                <a:t>: to </a:t>
              </a:r>
              <a:r>
                <a:rPr lang="en-US" sz="2800" b="1" kern="10" spc="-80" dirty="0">
                  <a:ln w="9525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 panose="020B0A04020102020204" pitchFamily="34" charset="0"/>
                </a:rPr>
                <a:t>change your mind</a:t>
              </a:r>
              <a:endParaRPr lang="en-US" sz="2800" dirty="0">
                <a:solidFill>
                  <a:srgbClr val="000000"/>
                </a:solidFill>
              </a:endParaRPr>
            </a:p>
          </p:txBody>
        </p:sp>
        <p:sp>
          <p:nvSpPr>
            <p:cNvPr id="50" name="Arrow: Right 49">
              <a:extLst>
                <a:ext uri="{FF2B5EF4-FFF2-40B4-BE49-F238E27FC236}">
                  <a16:creationId xmlns:a16="http://schemas.microsoft.com/office/drawing/2014/main" id="{1F2F7E66-1D7C-4A69-9F18-B06453058061}"/>
                </a:ext>
              </a:extLst>
            </p:cNvPr>
            <p:cNvSpPr/>
            <p:nvPr/>
          </p:nvSpPr>
          <p:spPr>
            <a:xfrm>
              <a:off x="4150360" y="1412564"/>
              <a:ext cx="337650" cy="134156"/>
            </a:xfrm>
            <a:prstGeom prst="rightArrow">
              <a:avLst/>
            </a:prstGeom>
            <a:solidFill>
              <a:srgbClr val="5968B0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999"/>
            </a:p>
          </p:txBody>
        </p:sp>
        <p:sp>
          <p:nvSpPr>
            <p:cNvPr id="51" name="Arrow: Right 50">
              <a:extLst>
                <a:ext uri="{FF2B5EF4-FFF2-40B4-BE49-F238E27FC236}">
                  <a16:creationId xmlns:a16="http://schemas.microsoft.com/office/drawing/2014/main" id="{01E2DB2E-72AF-4290-A696-E59AE4B1F1FC}"/>
                </a:ext>
              </a:extLst>
            </p:cNvPr>
            <p:cNvSpPr/>
            <p:nvPr/>
          </p:nvSpPr>
          <p:spPr>
            <a:xfrm>
              <a:off x="78606" y="1404535"/>
              <a:ext cx="337650" cy="134156"/>
            </a:xfrm>
            <a:prstGeom prst="rightArrow">
              <a:avLst/>
            </a:prstGeom>
            <a:solidFill>
              <a:srgbClr val="5968B0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999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D4938C0-9C9C-4F33-D8A5-57222B098EEA}"/>
              </a:ext>
            </a:extLst>
          </p:cNvPr>
          <p:cNvSpPr txBox="1">
            <a:spLocks noChangeAspect="1"/>
          </p:cNvSpPr>
          <p:nvPr/>
        </p:nvSpPr>
        <p:spPr>
          <a:xfrm>
            <a:off x="5391150" y="3508587"/>
            <a:ext cx="3710734" cy="480236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800" kern="1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828578">
              <a:defRPr/>
            </a:pPr>
            <a:r>
              <a:rPr lang="en-US" sz="360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82DF50-A607-FD5E-4720-45816F025578}"/>
              </a:ext>
            </a:extLst>
          </p:cNvPr>
          <p:cNvSpPr txBox="1">
            <a:spLocks noChangeAspect="1"/>
          </p:cNvSpPr>
          <p:nvPr/>
        </p:nvSpPr>
        <p:spPr>
          <a:xfrm>
            <a:off x="7543738" y="4023809"/>
            <a:ext cx="1381488" cy="330896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800" kern="1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828578">
              <a:defRPr/>
            </a:pPr>
            <a:r>
              <a:rPr lang="en-US" sz="360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5968B0">
                      <a:alpha val="50000"/>
                    </a:srgbClr>
                  </a:glow>
                </a:effectLst>
              </a:rPr>
              <a:t>Jesus</a:t>
            </a:r>
          </a:p>
        </p:txBody>
      </p:sp>
    </p:spTree>
    <p:extLst>
      <p:ext uri="{BB962C8B-B14F-4D97-AF65-F5344CB8AC3E}">
        <p14:creationId xmlns:p14="http://schemas.microsoft.com/office/powerpoint/2010/main" val="389836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1D57013-133C-6043-76E9-81811767764C}"/>
              </a:ext>
            </a:extLst>
          </p:cNvPr>
          <p:cNvSpPr txBox="1">
            <a:spLocks noChangeAspect="1"/>
          </p:cNvSpPr>
          <p:nvPr/>
        </p:nvSpPr>
        <p:spPr>
          <a:xfrm>
            <a:off x="5566065" y="2153293"/>
            <a:ext cx="1828564" cy="469187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828578">
              <a:defRPr/>
            </a:pPr>
            <a:r>
              <a:rPr lang="en-US" sz="210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38100">
                    <a:srgbClr val="5968B0">
                      <a:alpha val="50000"/>
                    </a:srgbClr>
                  </a:glow>
                </a:effectLst>
              </a:rPr>
              <a:t>Grace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496FA0-2036-208E-A3D3-8EE47F101556}"/>
              </a:ext>
            </a:extLst>
          </p:cNvPr>
          <p:cNvSpPr txBox="1">
            <a:spLocks noChangeAspect="1"/>
          </p:cNvSpPr>
          <p:nvPr/>
        </p:nvSpPr>
        <p:spPr>
          <a:xfrm>
            <a:off x="434630" y="3194920"/>
            <a:ext cx="1645709" cy="374643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828578">
              <a:defRPr/>
            </a:pPr>
            <a:r>
              <a:rPr lang="en-US" sz="210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38100">
                    <a:srgbClr val="5968B0">
                      <a:alpha val="50000"/>
                    </a:srgbClr>
                  </a:glow>
                </a:effectLst>
              </a:rPr>
              <a:t>Grace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F07DBB-473E-6DCA-7A02-296C7602A862}"/>
              </a:ext>
            </a:extLst>
          </p:cNvPr>
          <p:cNvSpPr txBox="1">
            <a:spLocks noChangeAspect="1"/>
          </p:cNvSpPr>
          <p:nvPr/>
        </p:nvSpPr>
        <p:spPr>
          <a:xfrm>
            <a:off x="428206" y="2142779"/>
            <a:ext cx="1828564" cy="492443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828578">
              <a:defRPr/>
            </a:pPr>
            <a:r>
              <a:rPr lang="en-US" sz="2100" dirty="0">
                <a:ln w="1270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C3260C">
                      <a:alpha val="50000"/>
                    </a:srgbClr>
                  </a:glow>
                </a:effectLst>
              </a:rPr>
              <a:t>Works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6A787F6-3E94-4F03-860F-FAF46792FF08}"/>
              </a:ext>
            </a:extLst>
          </p:cNvPr>
          <p:cNvSpPr/>
          <p:nvPr/>
        </p:nvSpPr>
        <p:spPr>
          <a:xfrm>
            <a:off x="583" y="4210248"/>
            <a:ext cx="9142622" cy="127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578"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A348883-EBF1-49ED-8269-81A3FFD43DE0}"/>
              </a:ext>
            </a:extLst>
          </p:cNvPr>
          <p:cNvSpPr/>
          <p:nvPr/>
        </p:nvSpPr>
        <p:spPr>
          <a:xfrm>
            <a:off x="4456965" y="5232585"/>
            <a:ext cx="1645920" cy="54857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578"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6F6AB0-0DBB-4D89-BAA2-05AA70A1677E}"/>
              </a:ext>
            </a:extLst>
          </p:cNvPr>
          <p:cNvSpPr/>
          <p:nvPr/>
        </p:nvSpPr>
        <p:spPr>
          <a:xfrm>
            <a:off x="-47888" y="4734353"/>
            <a:ext cx="914282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28578">
              <a:lnSpc>
                <a:spcPts val="4200"/>
              </a:lnSpc>
              <a:defRPr/>
            </a:pPr>
            <a:r>
              <a:rPr lang="en-US" sz="3600" dirty="0">
                <a:solidFill>
                  <a:srgbClr val="FFFFFF"/>
                </a:solidFill>
                <a:latin typeface="Arial"/>
              </a:rPr>
              <a:t>Christ shall profit you </a:t>
            </a:r>
            <a:r>
              <a:rPr lang="en-US" sz="3600" b="1" dirty="0">
                <a:solidFill>
                  <a:srgbClr val="FFFFFF"/>
                </a:solidFill>
                <a:latin typeface="Arial"/>
              </a:rPr>
              <a:t>nothing</a:t>
            </a:r>
            <a:r>
              <a:rPr lang="en-US" sz="3600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600" dirty="0">
                <a:solidFill>
                  <a:srgbClr val="191919"/>
                </a:solidFill>
                <a:latin typeface="Arial"/>
              </a:rPr>
              <a:t>…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C912063-7D8E-4EEE-8627-8023CC4C284C}"/>
              </a:ext>
            </a:extLst>
          </p:cNvPr>
          <p:cNvSpPr/>
          <p:nvPr/>
        </p:nvSpPr>
        <p:spPr>
          <a:xfrm>
            <a:off x="-48304" y="4165738"/>
            <a:ext cx="914282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28578">
              <a:lnSpc>
                <a:spcPts val="4200"/>
              </a:lnSpc>
              <a:defRPr/>
            </a:pPr>
            <a:r>
              <a:rPr lang="en-US" sz="3600" dirty="0">
                <a:solidFill>
                  <a:srgbClr val="FFFFFF"/>
                </a:solidFill>
                <a:latin typeface="Arial"/>
              </a:rPr>
              <a:t>Christ is become of </a:t>
            </a:r>
            <a:r>
              <a:rPr lang="en-US" sz="3600" b="1" dirty="0">
                <a:solidFill>
                  <a:srgbClr val="FFFFFF"/>
                </a:solidFill>
                <a:latin typeface="Arial"/>
              </a:rPr>
              <a:t>no effect</a:t>
            </a:r>
            <a:r>
              <a:rPr lang="en-US" sz="3600" dirty="0">
                <a:solidFill>
                  <a:srgbClr val="FFFFFF"/>
                </a:solidFill>
                <a:latin typeface="Arial"/>
              </a:rPr>
              <a:t> unto you</a:t>
            </a:r>
            <a:r>
              <a:rPr lang="en-US" sz="3600" dirty="0">
                <a:solidFill>
                  <a:srgbClr val="000000"/>
                </a:solidFill>
                <a:latin typeface="Arial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0BD80F-7234-457A-B4DB-CE4622CAB5D1}"/>
              </a:ext>
            </a:extLst>
          </p:cNvPr>
          <p:cNvSpPr txBox="1"/>
          <p:nvPr/>
        </p:nvSpPr>
        <p:spPr>
          <a:xfrm>
            <a:off x="584" y="3690769"/>
            <a:ext cx="9142826" cy="519479"/>
          </a:xfrm>
          <a:prstGeom prst="rect">
            <a:avLst/>
          </a:prstGeom>
          <a:solidFill>
            <a:srgbClr val="5968B0"/>
          </a:solidFill>
          <a:ln>
            <a:noFill/>
          </a:ln>
        </p:spPr>
        <p:txBody>
          <a:bodyPr wrap="none" lIns="0" tIns="0" rIns="0" bIns="36571" rtlCol="0" anchor="ctr" anchorCtr="0">
            <a:noAutofit/>
          </a:bodyPr>
          <a:lstStyle/>
          <a:p>
            <a:pPr lvl="0">
              <a:defRPr/>
            </a:pPr>
            <a:r>
              <a:rPr lang="en-US" sz="3200" spc="-80" dirty="0">
                <a:solidFill>
                  <a:srgbClr val="000000"/>
                </a:solidFill>
              </a:rPr>
              <a:t> If you believe that you must maintain good </a:t>
            </a:r>
            <a:r>
              <a:rPr lang="en-US" sz="3200" b="1" dirty="0">
                <a:ln w="19050">
                  <a:noFill/>
                </a:ln>
                <a:solidFill>
                  <a:srgbClr val="FFFFFF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3200" spc="-80" dirty="0">
                <a:solidFill>
                  <a:srgbClr val="000000"/>
                </a:solidFill>
              </a:rPr>
              <a:t>…</a:t>
            </a:r>
            <a:endParaRPr lang="en-US" sz="3200" i="1" spc="-80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80D100-7B13-43E7-83A2-8784CA0CC4E1}"/>
              </a:ext>
            </a:extLst>
          </p:cNvPr>
          <p:cNvSpPr txBox="1"/>
          <p:nvPr/>
        </p:nvSpPr>
        <p:spPr>
          <a:xfrm>
            <a:off x="589" y="3962"/>
            <a:ext cx="9142826" cy="529260"/>
          </a:xfrm>
          <a:prstGeom prst="rect">
            <a:avLst/>
          </a:prstGeom>
          <a:solidFill>
            <a:srgbClr val="5968B0"/>
          </a:solidFill>
          <a:ln>
            <a:noFill/>
          </a:ln>
        </p:spPr>
        <p:txBody>
          <a:bodyPr wrap="none" lIns="36571" tIns="0" rIns="0" bIns="73142" rtlCol="0" anchor="ctr" anchorCtr="0">
            <a:noAutofit/>
          </a:bodyPr>
          <a:lstStyle/>
          <a:p>
            <a:pPr algn="ctr" defTabSz="1828578">
              <a:defRPr/>
            </a:pPr>
            <a:endParaRPr lang="en-US" sz="3200" b="1" spc="-180" dirty="0">
              <a:ln w="6350">
                <a:solidFill>
                  <a:srgbClr val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EC8890-2408-45A1-9CF5-AF10AFF9F8F5}"/>
              </a:ext>
            </a:extLst>
          </p:cNvPr>
          <p:cNvSpPr/>
          <p:nvPr/>
        </p:nvSpPr>
        <p:spPr>
          <a:xfrm>
            <a:off x="7620392" y="388708"/>
            <a:ext cx="1389709" cy="36571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578">
              <a:defRPr/>
            </a:pPr>
            <a:endParaRPr lang="en-US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FA8634-A49A-42B3-B187-C133643D5A83}"/>
              </a:ext>
            </a:extLst>
          </p:cNvPr>
          <p:cNvSpPr/>
          <p:nvPr/>
        </p:nvSpPr>
        <p:spPr>
          <a:xfrm>
            <a:off x="7686362" y="5095943"/>
            <a:ext cx="1495601" cy="2462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 defTabSz="1828578">
              <a:defRPr/>
            </a:pPr>
            <a:r>
              <a:rPr lang="en-US" sz="1600" dirty="0">
                <a:solidFill>
                  <a:srgbClr val="5968B0"/>
                </a:solidFill>
              </a:rPr>
              <a:t>Galatians 5:4,2 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B7C3884-6A8D-4B4B-8678-28A26DCA8C46}"/>
              </a:ext>
            </a:extLst>
          </p:cNvPr>
          <p:cNvSpPr txBox="1"/>
          <p:nvPr/>
        </p:nvSpPr>
        <p:spPr>
          <a:xfrm>
            <a:off x="350573" y="2739725"/>
            <a:ext cx="3294728" cy="492443"/>
          </a:xfrm>
          <a:prstGeom prst="rect">
            <a:avLst/>
          </a:prstGeom>
          <a:noFill/>
        </p:spPr>
        <p:txBody>
          <a:bodyPr wrap="none" lIns="73142" tIns="0" rIns="73142" bIns="0" rtlCol="0">
            <a:spAutoFit/>
          </a:bodyPr>
          <a:lstStyle/>
          <a:p>
            <a:pPr defTabSz="1828578">
              <a:defRPr/>
            </a:pPr>
            <a:r>
              <a:rPr lang="en-US" sz="3200" b="1" spc="-8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w</a:t>
            </a:r>
            <a:r>
              <a:rPr lang="en-US" sz="3200" b="1" spc="-80" dirty="0" err="1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ithout</a:t>
            </a:r>
            <a:r>
              <a:rPr lang="en-US" sz="3200" b="1" spc="-8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a drop of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090679E-818E-417D-A42D-3BA7A7FC3C2A}"/>
              </a:ext>
            </a:extLst>
          </p:cNvPr>
          <p:cNvSpPr txBox="1"/>
          <p:nvPr/>
        </p:nvSpPr>
        <p:spPr>
          <a:xfrm>
            <a:off x="5486284" y="2739725"/>
            <a:ext cx="3299858" cy="492443"/>
          </a:xfrm>
          <a:prstGeom prst="rect">
            <a:avLst/>
          </a:prstGeom>
          <a:noFill/>
        </p:spPr>
        <p:txBody>
          <a:bodyPr wrap="none" lIns="73142" tIns="0" rIns="73142" bIns="0" rtlCol="0">
            <a:spAutoFit/>
          </a:bodyPr>
          <a:lstStyle>
            <a:defPPr>
              <a:defRPr lang="en-US"/>
            </a:defPPr>
            <a:lvl1pPr>
              <a:defRPr sz="1600" b="1" spc="-4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defRPr>
            </a:lvl1pPr>
          </a:lstStyle>
          <a:p>
            <a:pPr defTabSz="1828578">
              <a:defRPr/>
            </a:pPr>
            <a:r>
              <a:rPr lang="en-US" sz="320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w</a:t>
            </a:r>
            <a:r>
              <a:rPr lang="en-US" sz="3200" spc="-80" dirty="0" err="1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ithout</a:t>
            </a:r>
            <a:r>
              <a:rPr lang="en-US" sz="3200" spc="-8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a drop of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2BB8DEA-207E-4541-ABE4-C6A1ACF70845}"/>
              </a:ext>
            </a:extLst>
          </p:cNvPr>
          <p:cNvSpPr txBox="1"/>
          <p:nvPr/>
        </p:nvSpPr>
        <p:spPr>
          <a:xfrm>
            <a:off x="25166" y="1685613"/>
            <a:ext cx="3877580" cy="492443"/>
          </a:xfrm>
          <a:prstGeom prst="rect">
            <a:avLst/>
          </a:prstGeom>
          <a:noFill/>
        </p:spPr>
        <p:txBody>
          <a:bodyPr wrap="none" lIns="73142" tIns="0" rIns="73142" bIns="0" rtlCol="0">
            <a:spAutoFit/>
          </a:bodyPr>
          <a:lstStyle/>
          <a:p>
            <a:pPr defTabSz="1828578">
              <a:defRPr/>
            </a:pPr>
            <a:r>
              <a:rPr lang="en-US" sz="3200" b="1" spc="-8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Jesus was saved by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6DAF4FA-7206-4A03-9534-0CBB90C9E6B3}"/>
              </a:ext>
            </a:extLst>
          </p:cNvPr>
          <p:cNvSpPr txBox="1"/>
          <p:nvPr/>
        </p:nvSpPr>
        <p:spPr>
          <a:xfrm>
            <a:off x="5049159" y="1685614"/>
            <a:ext cx="404026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828578">
              <a:defRPr/>
            </a:pPr>
            <a:r>
              <a:rPr lang="en-US" sz="3200" b="1" spc="-8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We must be saved by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2886BF7-22F4-47FD-8DEC-D52BD77427C8}"/>
              </a:ext>
            </a:extLst>
          </p:cNvPr>
          <p:cNvSpPr/>
          <p:nvPr/>
        </p:nvSpPr>
        <p:spPr>
          <a:xfrm>
            <a:off x="4097533" y="4668591"/>
            <a:ext cx="1930400" cy="54857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578"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AE0078-AAE3-4A4E-A07E-AD015FF17462}"/>
              </a:ext>
            </a:extLst>
          </p:cNvPr>
          <p:cNvSpPr txBox="1"/>
          <p:nvPr/>
        </p:nvSpPr>
        <p:spPr>
          <a:xfrm>
            <a:off x="2277451" y="2249780"/>
            <a:ext cx="1518537" cy="430887"/>
          </a:xfrm>
          <a:prstGeom prst="rect">
            <a:avLst/>
          </a:prstGeom>
          <a:noFill/>
        </p:spPr>
        <p:txBody>
          <a:bodyPr wrap="none" lIns="73142" tIns="0" rIns="73142" bIns="0" rtlCol="0">
            <a:spAutoFit/>
          </a:bodyPr>
          <a:lstStyle/>
          <a:p>
            <a:pPr defTabSz="1828578">
              <a:defRPr/>
            </a:pPr>
            <a:r>
              <a:rPr lang="en-US" sz="2800" kern="10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Arial Black"/>
              </a:rPr>
              <a:t>ALONE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757EF98-0BCC-4DE8-B8AF-5599E885E216}"/>
              </a:ext>
            </a:extLst>
          </p:cNvPr>
          <p:cNvSpPr txBox="1"/>
          <p:nvPr/>
        </p:nvSpPr>
        <p:spPr>
          <a:xfrm>
            <a:off x="7400652" y="2249780"/>
            <a:ext cx="1518537" cy="430887"/>
          </a:xfrm>
          <a:prstGeom prst="rect">
            <a:avLst/>
          </a:prstGeom>
          <a:noFill/>
        </p:spPr>
        <p:txBody>
          <a:bodyPr wrap="none" lIns="73142" tIns="0" rIns="73142" bIns="0" rtlCol="0">
            <a:spAutoFit/>
          </a:bodyPr>
          <a:lstStyle>
            <a:defPPr>
              <a:defRPr lang="en-US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r>
              <a:rPr lang="en-US" sz="280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38100">
                    <a:srgbClr val="5968B0">
                      <a:alpha val="50000"/>
                    </a:srgbClr>
                  </a:glow>
                </a:effectLst>
              </a:rPr>
              <a:t>ALONE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E083F282-43BC-4285-A1AB-968EE723A3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156" b="91709" l="7173" r="93038">
                        <a14:foregroundMark x1="7173" y1="66960" x2="7173" y2="66960"/>
                        <a14:foregroundMark x1="48101" y1="91709" x2="48101" y2="91709"/>
                        <a14:foregroundMark x1="93038" y1="66080" x2="93038" y2="66080"/>
                        <a14:foregroundMark x1="50211" y1="9422" x2="50211" y2="9422"/>
                        <a14:foregroundMark x1="50000" y1="6156" x2="50000" y2="61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15059" y="3168840"/>
            <a:ext cx="240723" cy="43388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2A2DF5E-46C8-45DC-B744-FF76F9E648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16" b="89974" l="9916" r="89873">
                        <a14:foregroundMark x1="50000" y1="7916" x2="50000" y2="7916"/>
                        <a14:foregroundMark x1="46414" y1="88918" x2="46414" y2="88918"/>
                        <a14:backgroundMark x1="58650" y1="86544" x2="58650" y2="86544"/>
                        <a14:backgroundMark x1="56118" y1="87863" x2="56118" y2="87863"/>
                        <a14:backgroundMark x1="54219" y1="88654" x2="54219" y2="88654"/>
                        <a14:backgroundMark x1="51899" y1="88918" x2="51899" y2="88918"/>
                        <a14:backgroundMark x1="32911" y1="78364" x2="32911" y2="78364"/>
                        <a14:backgroundMark x1="31646" y1="75989" x2="31646" y2="75989"/>
                        <a14:backgroundMark x1="31013" y1="73615" x2="31013" y2="73615"/>
                        <a14:backgroundMark x1="65401" y1="79947" x2="65401" y2="79947"/>
                        <a14:backgroundMark x1="66034" y1="79156" x2="66034" y2="79156"/>
                        <a14:backgroundMark x1="66034" y1="78628" x2="66034" y2="78628"/>
                        <a14:backgroundMark x1="66667" y1="78100" x2="66667" y2="78100"/>
                        <a14:backgroundMark x1="67089" y1="77309" x2="67089" y2="77309"/>
                        <a14:backgroundMark x1="67300" y1="76781" x2="67300" y2="76781"/>
                        <a14:backgroundMark x1="67932" y1="75726" x2="67932" y2="75726"/>
                        <a14:backgroundMark x1="30591" y1="72032" x2="30591" y2="72032"/>
                        <a14:backgroundMark x1="29747" y1="69657" x2="29747" y2="69657"/>
                        <a14:backgroundMark x1="30380" y1="71504" x2="30380" y2="71504"/>
                        <a14:backgroundMark x1="48523" y1="89446" x2="48523" y2="89446"/>
                        <a14:backgroundMark x1="47468" y1="88654" x2="47468" y2="88654"/>
                        <a14:backgroundMark x1="45570" y1="88391" x2="45570" y2="88391"/>
                        <a14:backgroundMark x1="49578" y1="88918" x2="49578" y2="88918"/>
                        <a14:backgroundMark x1="46414" y1="88918" x2="46414" y2="889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30498" y="3187363"/>
            <a:ext cx="527087" cy="45234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05F91E5-E196-4508-9681-3DE8D0EE0A1F}"/>
              </a:ext>
            </a:extLst>
          </p:cNvPr>
          <p:cNvGrpSpPr/>
          <p:nvPr/>
        </p:nvGrpSpPr>
        <p:grpSpPr>
          <a:xfrm>
            <a:off x="587" y="530647"/>
            <a:ext cx="9245857" cy="1164982"/>
            <a:chOff x="-1" y="265181"/>
            <a:chExt cx="4623523" cy="582566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73E4953-8186-45C6-8319-13A5BC981236}"/>
                </a:ext>
              </a:extLst>
            </p:cNvPr>
            <p:cNvSpPr/>
            <p:nvPr/>
          </p:nvSpPr>
          <p:spPr>
            <a:xfrm>
              <a:off x="-1" y="265181"/>
              <a:ext cx="4572001" cy="5782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578">
                <a:defRPr/>
              </a:pPr>
              <a:endParaRPr lang="en-US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368D809-6ED1-47AB-A9B8-5787AEE3E786}"/>
                </a:ext>
              </a:extLst>
            </p:cNvPr>
            <p:cNvSpPr/>
            <p:nvPr/>
          </p:nvSpPr>
          <p:spPr>
            <a:xfrm>
              <a:off x="762000" y="270330"/>
              <a:ext cx="3686189" cy="513027"/>
            </a:xfrm>
            <a:prstGeom prst="rect">
              <a:avLst/>
            </a:prstGeom>
            <a:noFill/>
          </p:spPr>
          <p:txBody>
            <a:bodyPr wrap="square" lIns="91428" tIns="0" rIns="91428" bIns="0" rtlCol="0" anchor="t" anchorCtr="0">
              <a:spAutoFit/>
            </a:bodyPr>
            <a:lstStyle/>
            <a:p>
              <a:pPr defTabSz="1828578">
                <a:lnSpc>
                  <a:spcPts val="4000"/>
                </a:lnSpc>
                <a:defRPr/>
              </a:pPr>
              <a:r>
                <a:rPr lang="en-US" sz="3600" dirty="0">
                  <a:solidFill>
                    <a:srgbClr val="FFFFFF"/>
                  </a:solidFill>
                </a:rPr>
                <a:t>       if</a:t>
              </a:r>
              <a:r>
                <a:rPr lang="en-US" sz="1200" dirty="0">
                  <a:solidFill>
                    <a:srgbClr val="FFFFFF"/>
                  </a:solidFill>
                </a:rPr>
                <a:t>     </a:t>
              </a:r>
              <a:r>
                <a:rPr lang="en-US" sz="3600" dirty="0">
                  <a:solidFill>
                    <a:srgbClr val="FFFFFF"/>
                  </a:solidFill>
                </a:rPr>
                <a:t>by</a:t>
              </a:r>
              <a:r>
                <a:rPr lang="en-US" sz="1200" dirty="0">
                  <a:solidFill>
                    <a:srgbClr val="FFFFFF"/>
                  </a:solidFill>
                </a:rPr>
                <a:t>        </a:t>
              </a:r>
              <a:r>
                <a:rPr lang="en-US" sz="3600" b="1" spc="-100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5968B0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grace</a:t>
              </a:r>
              <a:r>
                <a:rPr lang="en-US" sz="3600" dirty="0">
                  <a:solidFill>
                    <a:srgbClr val="FFFFFF"/>
                  </a:solidFill>
                </a:rPr>
                <a:t>,</a:t>
              </a:r>
              <a:r>
                <a:rPr lang="en-US" sz="1200" dirty="0">
                  <a:solidFill>
                    <a:srgbClr val="FFFFFF"/>
                  </a:solidFill>
                </a:rPr>
                <a:t>  </a:t>
              </a:r>
              <a:r>
                <a:rPr lang="en-US" sz="3600" dirty="0">
                  <a:solidFill>
                    <a:srgbClr val="FFFFFF"/>
                  </a:solidFill>
                </a:rPr>
                <a:t>then</a:t>
              </a:r>
              <a:r>
                <a:rPr lang="en-US" sz="1200" dirty="0">
                  <a:solidFill>
                    <a:srgbClr val="FFFFFF"/>
                  </a:solidFill>
                </a:rPr>
                <a:t> </a:t>
              </a:r>
              <a:r>
                <a:rPr lang="en-US" sz="1200" dirty="0">
                  <a:solidFill>
                    <a:srgbClr val="191919"/>
                  </a:solidFill>
                </a:rPr>
                <a:t>is it </a:t>
              </a:r>
              <a:r>
                <a:rPr lang="en-US" sz="3600" dirty="0">
                  <a:solidFill>
                    <a:srgbClr val="FFFFFF"/>
                  </a:solidFill>
                </a:rPr>
                <a:t>no</a:t>
              </a:r>
              <a:r>
                <a:rPr lang="en-US" sz="1200" dirty="0">
                  <a:solidFill>
                    <a:srgbClr val="FFFFFF"/>
                  </a:solidFill>
                </a:rPr>
                <a:t> </a:t>
              </a:r>
              <a:r>
                <a:rPr lang="en-US" sz="1200" dirty="0">
                  <a:solidFill>
                    <a:srgbClr val="191919"/>
                  </a:solidFill>
                </a:rPr>
                <a:t>more of </a:t>
              </a:r>
              <a:r>
                <a:rPr lang="en-US" sz="3600" b="1" spc="-100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C0260C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works</a:t>
              </a:r>
              <a:r>
                <a:rPr lang="en-US" sz="1200" dirty="0">
                  <a:solidFill>
                    <a:srgbClr val="191919"/>
                  </a:solidFill>
                </a:rPr>
                <a:t>:</a:t>
              </a:r>
              <a:r>
                <a:rPr lang="en-US" sz="1200" dirty="0">
                  <a:solidFill>
                    <a:srgbClr val="FFFFFF"/>
                  </a:solidFill>
                </a:rPr>
                <a:t> </a:t>
              </a:r>
            </a:p>
            <a:p>
              <a:pPr defTabSz="1828578">
                <a:lnSpc>
                  <a:spcPts val="4000"/>
                </a:lnSpc>
                <a:defRPr/>
              </a:pPr>
              <a:r>
                <a:rPr lang="en-US" sz="3600" dirty="0">
                  <a:solidFill>
                    <a:srgbClr val="FFFFFF"/>
                  </a:solidFill>
                </a:rPr>
                <a:t>But</a:t>
              </a:r>
              <a:r>
                <a:rPr lang="en-US" sz="1200" dirty="0">
                  <a:solidFill>
                    <a:srgbClr val="FFFFFF"/>
                  </a:solidFill>
                </a:rPr>
                <a:t>     </a:t>
              </a:r>
              <a:r>
                <a:rPr lang="en-US" sz="3600" dirty="0">
                  <a:solidFill>
                    <a:srgbClr val="FFFFFF"/>
                  </a:solidFill>
                </a:rPr>
                <a:t>if</a:t>
              </a:r>
              <a:r>
                <a:rPr lang="en-US" sz="1200" dirty="0">
                  <a:solidFill>
                    <a:srgbClr val="FFFFFF"/>
                  </a:solidFill>
                </a:rPr>
                <a:t>  </a:t>
              </a:r>
              <a:r>
                <a:rPr lang="en-US" sz="3600" dirty="0">
                  <a:solidFill>
                    <a:srgbClr val="FFFFFF"/>
                  </a:solidFill>
                </a:rPr>
                <a:t>[by]</a:t>
              </a:r>
              <a:r>
                <a:rPr lang="en-US" sz="1200" dirty="0">
                  <a:solidFill>
                    <a:srgbClr val="FFFFFF"/>
                  </a:solidFill>
                </a:rPr>
                <a:t>  </a:t>
              </a:r>
              <a:r>
                <a:rPr lang="en-US" sz="3600" b="1" spc="-100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C0260C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works</a:t>
              </a:r>
              <a:r>
                <a:rPr lang="en-US" sz="3600" dirty="0">
                  <a:solidFill>
                    <a:srgbClr val="FFFFFF"/>
                  </a:solidFill>
                </a:rPr>
                <a:t>,</a:t>
              </a:r>
              <a:r>
                <a:rPr lang="en-US" sz="1200" dirty="0">
                  <a:solidFill>
                    <a:srgbClr val="FFFFFF"/>
                  </a:solidFill>
                </a:rPr>
                <a:t> </a:t>
              </a:r>
              <a:r>
                <a:rPr lang="en-US" sz="3600" dirty="0">
                  <a:solidFill>
                    <a:srgbClr val="FFFFFF"/>
                  </a:solidFill>
                </a:rPr>
                <a:t>then</a:t>
              </a:r>
              <a:r>
                <a:rPr lang="en-US" sz="1200" dirty="0">
                  <a:solidFill>
                    <a:srgbClr val="FFFFFF"/>
                  </a:solidFill>
                </a:rPr>
                <a:t> </a:t>
              </a:r>
              <a:r>
                <a:rPr lang="en-US" sz="1200" dirty="0">
                  <a:solidFill>
                    <a:srgbClr val="191919"/>
                  </a:solidFill>
                </a:rPr>
                <a:t>is it  </a:t>
              </a:r>
              <a:r>
                <a:rPr lang="en-US" sz="3600" dirty="0">
                  <a:solidFill>
                    <a:srgbClr val="FFFFFF"/>
                  </a:solidFill>
                </a:rPr>
                <a:t>no</a:t>
              </a:r>
              <a:r>
                <a:rPr lang="en-US" sz="1200" dirty="0">
                  <a:solidFill>
                    <a:srgbClr val="FFFFFF"/>
                  </a:solidFill>
                </a:rPr>
                <a:t> </a:t>
              </a:r>
              <a:r>
                <a:rPr lang="en-US" sz="1200" dirty="0">
                  <a:solidFill>
                    <a:srgbClr val="191919"/>
                  </a:solidFill>
                </a:rPr>
                <a:t>more</a:t>
              </a:r>
              <a:r>
                <a:rPr lang="en-US" sz="1200" dirty="0">
                  <a:solidFill>
                    <a:srgbClr val="FFFFFF"/>
                  </a:solidFill>
                </a:rPr>
                <a:t>      </a:t>
              </a:r>
              <a:r>
                <a:rPr lang="en-US" sz="3600" b="1" spc="-100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5968B0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grace</a:t>
              </a:r>
              <a:endParaRPr lang="en-US" sz="3600" dirty="0">
                <a:solidFill>
                  <a:srgbClr val="FFFFFF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CC8709A-A9A0-4BAE-99DA-D879DCBBA73A}"/>
                </a:ext>
              </a:extLst>
            </p:cNvPr>
            <p:cNvSpPr/>
            <p:nvPr/>
          </p:nvSpPr>
          <p:spPr>
            <a:xfrm>
              <a:off x="3963417" y="724621"/>
              <a:ext cx="660105" cy="12312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 defTabSz="1828578">
                <a:defRPr/>
              </a:pPr>
              <a:r>
                <a:rPr lang="en-US" sz="1600" dirty="0">
                  <a:solidFill>
                    <a:srgbClr val="5968B0"/>
                  </a:solidFill>
                </a:rPr>
                <a:t>Romans 11:6  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20D499B-DDCE-4FB0-BD2A-042612F8138F}"/>
                </a:ext>
              </a:extLst>
            </p:cNvPr>
            <p:cNvSpPr txBox="1"/>
            <p:nvPr/>
          </p:nvSpPr>
          <p:spPr>
            <a:xfrm>
              <a:off x="57175" y="308611"/>
              <a:ext cx="1138582" cy="207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73142" rtlCol="0" anchor="ctr" anchorCtr="0">
              <a:noAutofit/>
            </a:bodyPr>
            <a:lstStyle/>
            <a:p>
              <a:pPr algn="ctr" defTabSz="1828578">
                <a:defRPr/>
              </a:pPr>
              <a:r>
                <a:rPr lang="en-US" sz="2800" spc="-80" dirty="0">
                  <a:solidFill>
                    <a:srgbClr val="5968B0"/>
                  </a:solidFill>
                </a:rPr>
                <a:t>The Bible says...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5FC96FA-42DD-446B-8211-144C5B4C9D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6324" y="2103967"/>
            <a:ext cx="1376017" cy="124455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FEFF735B-D45E-4D0F-A631-6688C88E13B6}"/>
              </a:ext>
            </a:extLst>
          </p:cNvPr>
          <p:cNvSpPr/>
          <p:nvPr/>
        </p:nvSpPr>
        <p:spPr>
          <a:xfrm>
            <a:off x="1469658" y="386292"/>
            <a:ext cx="1151996" cy="36571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578">
              <a:defRPr/>
            </a:pPr>
            <a:endParaRPr lang="en-US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A0DB761-479B-44B1-BDBB-5AC5D8541944}"/>
              </a:ext>
            </a:extLst>
          </p:cNvPr>
          <p:cNvSpPr txBox="1"/>
          <p:nvPr/>
        </p:nvSpPr>
        <p:spPr>
          <a:xfrm>
            <a:off x="589" y="47242"/>
            <a:ext cx="9142826" cy="529260"/>
          </a:xfrm>
          <a:prstGeom prst="rect">
            <a:avLst/>
          </a:prstGeom>
          <a:noFill/>
          <a:ln>
            <a:noFill/>
          </a:ln>
        </p:spPr>
        <p:txBody>
          <a:bodyPr wrap="none" lIns="36571" tIns="0" rIns="0" bIns="36571" rtlCol="0" anchor="ctr" anchorCtr="0">
            <a:noAutofit/>
          </a:bodyPr>
          <a:lstStyle/>
          <a:p>
            <a:pPr lvl="0" algn="ctr">
              <a:defRPr/>
            </a:pPr>
            <a:r>
              <a:rPr lang="en-US" sz="2600" spc="-180" dirty="0">
                <a:solidFill>
                  <a:srgbClr val="000000"/>
                </a:solidFill>
              </a:rPr>
              <a:t>If you don’t </a:t>
            </a:r>
            <a:r>
              <a:rPr lang="en-US" sz="2800" b="1" kern="10" spc="-80" dirty="0">
                <a:ln w="952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+mn-lt"/>
              </a:rPr>
              <a:t>Repent</a:t>
            </a:r>
            <a:r>
              <a:rPr lang="en-US" sz="2600" spc="-180" dirty="0">
                <a:solidFill>
                  <a:srgbClr val="000000"/>
                </a:solidFill>
              </a:rPr>
              <a:t> of your </a:t>
            </a:r>
            <a:r>
              <a:rPr lang="en-US" sz="2600" b="1" spc="-180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2600" spc="-180" dirty="0">
                <a:solidFill>
                  <a:srgbClr val="000000"/>
                </a:solidFill>
              </a:rPr>
              <a:t> (not your </a:t>
            </a:r>
            <a:r>
              <a:rPr lang="en-US" sz="3000" b="1" spc="-40" dirty="0">
                <a:ln w="19050">
                  <a:noFill/>
                </a:ln>
                <a:solidFill>
                  <a:schemeClr val="tx1"/>
                </a:solidFill>
                <a:effectLst>
                  <a:glow rad="635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sins</a:t>
            </a:r>
            <a:r>
              <a:rPr lang="en-US" sz="2600" spc="-180" dirty="0">
                <a:solidFill>
                  <a:srgbClr val="000000"/>
                </a:solidFill>
              </a:rPr>
              <a:t>)</a:t>
            </a:r>
            <a:r>
              <a:rPr lang="en-US" sz="2000" spc="-180" dirty="0">
                <a:solidFill>
                  <a:srgbClr val="000000"/>
                </a:solidFill>
              </a:rPr>
              <a:t>…</a:t>
            </a:r>
            <a:r>
              <a:rPr lang="en-US" sz="2600" spc="-180" dirty="0">
                <a:solidFill>
                  <a:srgbClr val="000000"/>
                </a:solidFill>
              </a:rPr>
              <a:t>y</a:t>
            </a:r>
            <a:r>
              <a:rPr lang="en-US" sz="2600" spc="-180" dirty="0" err="1">
                <a:solidFill>
                  <a:srgbClr val="000000"/>
                </a:solidFill>
              </a:rPr>
              <a:t>ou</a:t>
            </a:r>
            <a:r>
              <a:rPr lang="en-US" sz="2600" spc="-180" dirty="0">
                <a:solidFill>
                  <a:srgbClr val="000000"/>
                </a:solidFill>
              </a:rPr>
              <a:t> get </a:t>
            </a:r>
            <a:r>
              <a:rPr lang="en-US" sz="2800" b="1" spc="-8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no grace</a:t>
            </a:r>
            <a:r>
              <a:rPr lang="en-US" sz="2600" spc="-180" dirty="0">
                <a:solidFill>
                  <a:srgbClr val="000000"/>
                </a:solidFill>
              </a:rPr>
              <a:t>! </a:t>
            </a:r>
            <a:endParaRPr lang="en-US" sz="2600" b="1" spc="-180" dirty="0">
              <a:ln w="6350">
                <a:solidFill>
                  <a:srgbClr val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DD88F6-7F3E-EA81-7576-7F33A6D4E732}"/>
              </a:ext>
            </a:extLst>
          </p:cNvPr>
          <p:cNvSpPr txBox="1">
            <a:spLocks noChangeAspect="1"/>
          </p:cNvSpPr>
          <p:nvPr/>
        </p:nvSpPr>
        <p:spPr>
          <a:xfrm>
            <a:off x="5577714" y="3191095"/>
            <a:ext cx="1645709" cy="390305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828578">
              <a:defRPr/>
            </a:pPr>
            <a:r>
              <a:rPr lang="en-US" sz="2100" dirty="0">
                <a:ln w="1270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C3260C">
                      <a:alpha val="50000"/>
                    </a:srgbClr>
                  </a:glow>
                </a:effectLst>
              </a:rPr>
              <a:t>Works</a:t>
            </a:r>
          </a:p>
        </p:txBody>
      </p:sp>
    </p:spTree>
    <p:extLst>
      <p:ext uri="{BB962C8B-B14F-4D97-AF65-F5344CB8AC3E}">
        <p14:creationId xmlns:p14="http://schemas.microsoft.com/office/powerpoint/2010/main" val="4290814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CBP\Slides and Cards\Soul Winning\Misc\Pics\Pictures from Shutterstock 12-27-11 thru 1-26-12\Fire Background shutterstock_59306374.jpg"/>
          <p:cNvPicPr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" y="15404"/>
            <a:ext cx="9142824" cy="548569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</p:pic>
      <p:sp>
        <p:nvSpPr>
          <p:cNvPr id="15" name="TextBox 14"/>
          <p:cNvSpPr txBox="1">
            <a:spLocks noChangeAspect="1"/>
          </p:cNvSpPr>
          <p:nvPr/>
        </p:nvSpPr>
        <p:spPr>
          <a:xfrm>
            <a:off x="504461" y="521614"/>
            <a:ext cx="8088961" cy="44627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>
              <a:defRPr sz="13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900" spc="-12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Ignite in unimaginable pain.</a:t>
            </a:r>
            <a:endParaRPr lang="en-US" sz="2900" spc="-120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</a:endParaRPr>
          </a:p>
        </p:txBody>
      </p:sp>
      <p:sp>
        <p:nvSpPr>
          <p:cNvPr id="18" name="TextBox 17"/>
          <p:cNvSpPr txBox="1">
            <a:spLocks noChangeAspect="1"/>
          </p:cNvSpPr>
          <p:nvPr/>
        </p:nvSpPr>
        <p:spPr>
          <a:xfrm>
            <a:off x="659530" y="906786"/>
            <a:ext cx="7809886" cy="44627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>
              <a:defRPr sz="13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900" spc="-12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Even your tongue will be on fire</a:t>
            </a:r>
            <a:r>
              <a:rPr lang="en-US" sz="2000" spc="-12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.</a:t>
            </a:r>
          </a:p>
        </p:txBody>
      </p:sp>
      <p:sp>
        <p:nvSpPr>
          <p:cNvPr id="2" name="Arrow: Right 1"/>
          <p:cNvSpPr>
            <a:spLocks noChangeAspect="1"/>
          </p:cNvSpPr>
          <p:nvPr/>
        </p:nvSpPr>
        <p:spPr bwMode="auto">
          <a:xfrm>
            <a:off x="99078" y="620364"/>
            <a:ext cx="316333" cy="271812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2250803"/>
            <a:endParaRPr lang="en-US" sz="889" dirty="0"/>
          </a:p>
        </p:txBody>
      </p:sp>
      <p:sp>
        <p:nvSpPr>
          <p:cNvPr id="16" name="TextBox 15"/>
          <p:cNvSpPr txBox="1">
            <a:spLocks noChangeAspect="1"/>
          </p:cNvSpPr>
          <p:nvPr/>
        </p:nvSpPr>
        <p:spPr>
          <a:xfrm>
            <a:off x="504461" y="1607678"/>
            <a:ext cx="4343048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>
              <a:tabLst>
                <a:tab pos="3082553" algn="l"/>
              </a:tabLst>
            </a:pPr>
            <a:r>
              <a:rPr lang="en-US" sz="2900" spc="-12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Be constantly terrified,</a:t>
            </a:r>
          </a:p>
        </p:txBody>
      </p:sp>
      <p:sp>
        <p:nvSpPr>
          <p:cNvPr id="55" name="Arrow: Right 54"/>
          <p:cNvSpPr>
            <a:spLocks noChangeAspect="1"/>
          </p:cNvSpPr>
          <p:nvPr/>
        </p:nvSpPr>
        <p:spPr bwMode="auto">
          <a:xfrm>
            <a:off x="89004" y="1698062"/>
            <a:ext cx="316333" cy="271812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2250803"/>
            <a:endParaRPr lang="en-US" sz="889" dirty="0"/>
          </a:p>
        </p:txBody>
      </p:sp>
      <p:sp>
        <p:nvSpPr>
          <p:cNvPr id="17" name="TextBox 16"/>
          <p:cNvSpPr txBox="1">
            <a:spLocks noChangeAspect="1"/>
          </p:cNvSpPr>
          <p:nvPr/>
        </p:nvSpPr>
        <p:spPr>
          <a:xfrm>
            <a:off x="504463" y="2707225"/>
            <a:ext cx="8943712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900" spc="-12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Be tortured relentlessly,</a:t>
            </a:r>
          </a:p>
        </p:txBody>
      </p:sp>
      <p:sp>
        <p:nvSpPr>
          <p:cNvPr id="19" name="TextBox 18"/>
          <p:cNvSpPr txBox="1">
            <a:spLocks noChangeAspect="1"/>
          </p:cNvSpPr>
          <p:nvPr/>
        </p:nvSpPr>
        <p:spPr>
          <a:xfrm>
            <a:off x="504459" y="3835482"/>
            <a:ext cx="8638953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900" spc="-12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Never have one moment of rest or relief.</a:t>
            </a:r>
            <a:endParaRPr lang="en-US" sz="2900" spc="-120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-184010" y="1233834"/>
            <a:ext cx="10514248" cy="97833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xtBox 25"/>
          <p:cNvSpPr txBox="1">
            <a:spLocks noChangeAspect="1"/>
          </p:cNvSpPr>
          <p:nvPr/>
        </p:nvSpPr>
        <p:spPr>
          <a:xfrm>
            <a:off x="659535" y="3047195"/>
            <a:ext cx="761303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>
                <a:ln>
                  <a:solidFill>
                    <a:schemeClr val="bg1"/>
                  </a:solidFill>
                </a:ln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900" spc="-12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by crazed, angry</a:t>
            </a:r>
            <a:r>
              <a:rPr lang="en-US" sz="3200" spc="-12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, </a:t>
            </a:r>
            <a:r>
              <a:rPr lang="en-US" sz="2900" spc="-12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merciless</a:t>
            </a:r>
            <a:r>
              <a:rPr lang="en-US" sz="3200" spc="-12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 </a:t>
            </a:r>
            <a:r>
              <a:rPr lang="en-US" sz="2900" spc="-12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creatures.</a:t>
            </a:r>
            <a:endParaRPr lang="en-US" sz="2000" spc="-120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28" name="TextBox 27"/>
          <p:cNvSpPr txBox="1">
            <a:spLocks noChangeAspect="1"/>
          </p:cNvSpPr>
          <p:nvPr/>
        </p:nvSpPr>
        <p:spPr>
          <a:xfrm>
            <a:off x="659532" y="4944068"/>
            <a:ext cx="7809883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>
                <a:ln>
                  <a:solidFill>
                    <a:schemeClr val="bg1"/>
                  </a:solidFill>
                </a:ln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900" spc="-12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– down to your very core</a:t>
            </a:r>
            <a:r>
              <a:rPr lang="en-US" sz="1200" spc="-12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 </a:t>
            </a:r>
            <a:r>
              <a:rPr lang="en-US" sz="2400" spc="-12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:</a:t>
            </a:r>
            <a:r>
              <a:rPr lang="en-US" sz="2900" spc="-12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 a worm</a:t>
            </a:r>
            <a:r>
              <a:rPr lang="en-US" sz="2000" spc="-12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.</a:t>
            </a:r>
            <a:endParaRPr lang="en-US" sz="2000" spc="-120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29" name="TextBox 28"/>
          <p:cNvSpPr txBox="1">
            <a:spLocks/>
          </p:cNvSpPr>
          <p:nvPr/>
        </p:nvSpPr>
        <p:spPr>
          <a:xfrm>
            <a:off x="8421541" y="809860"/>
            <a:ext cx="658835" cy="3077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r"/>
            <a:r>
              <a:rPr lang="en-US" sz="1000" b="1" dirty="0"/>
              <a:t>Luke 16:24</a:t>
            </a:r>
          </a:p>
          <a:p>
            <a:pPr algn="r"/>
            <a:r>
              <a:rPr lang="en-US" sz="1000" b="1" dirty="0"/>
              <a:t>James 3:6</a:t>
            </a:r>
          </a:p>
        </p:txBody>
      </p:sp>
      <p:sp>
        <p:nvSpPr>
          <p:cNvPr id="33" name="TextBox 32"/>
          <p:cNvSpPr txBox="1">
            <a:spLocks/>
          </p:cNvSpPr>
          <p:nvPr/>
        </p:nvSpPr>
        <p:spPr>
          <a:xfrm>
            <a:off x="8073692" y="1700269"/>
            <a:ext cx="1006686" cy="61555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r"/>
            <a:r>
              <a:rPr lang="en-US" sz="1000" b="1" dirty="0"/>
              <a:t>Psalm 73:19</a:t>
            </a:r>
          </a:p>
          <a:p>
            <a:pPr algn="r"/>
            <a:r>
              <a:rPr lang="en-US" sz="1000" b="1" dirty="0"/>
              <a:t>Jude 1:13</a:t>
            </a:r>
          </a:p>
          <a:p>
            <a:pPr algn="r"/>
            <a:r>
              <a:rPr lang="en-US" sz="1000" b="1" dirty="0"/>
              <a:t>Isaiah 60:2</a:t>
            </a:r>
          </a:p>
          <a:p>
            <a:pPr algn="r"/>
            <a:r>
              <a:rPr lang="en-US" sz="1000" b="1" dirty="0"/>
              <a:t>Exodus 10:21-22</a:t>
            </a:r>
          </a:p>
        </p:txBody>
      </p:sp>
      <p:sp>
        <p:nvSpPr>
          <p:cNvPr id="41" name="TextBox 40"/>
          <p:cNvSpPr txBox="1">
            <a:spLocks/>
          </p:cNvSpPr>
          <p:nvPr/>
        </p:nvSpPr>
        <p:spPr>
          <a:xfrm>
            <a:off x="8001322" y="2852989"/>
            <a:ext cx="1049966" cy="46166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r"/>
            <a:r>
              <a:rPr lang="en-US" sz="1000" b="1" dirty="0"/>
              <a:t>Revelation 9:2-10</a:t>
            </a:r>
          </a:p>
          <a:p>
            <a:pPr algn="r"/>
            <a:r>
              <a:rPr lang="en-US" sz="1000" b="1" dirty="0"/>
              <a:t>Joel 2:3-11</a:t>
            </a:r>
          </a:p>
          <a:p>
            <a:pPr algn="r"/>
            <a:r>
              <a:rPr lang="en-US" sz="1000" b="1" dirty="0"/>
              <a:t>Luke 16:23-24</a:t>
            </a:r>
          </a:p>
        </p:txBody>
      </p:sp>
      <p:sp>
        <p:nvSpPr>
          <p:cNvPr id="49" name="TextBox 48"/>
          <p:cNvSpPr txBox="1">
            <a:spLocks/>
          </p:cNvSpPr>
          <p:nvPr/>
        </p:nvSpPr>
        <p:spPr>
          <a:xfrm>
            <a:off x="8264311" y="4778493"/>
            <a:ext cx="806310" cy="46166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r"/>
            <a:r>
              <a:rPr lang="en-US" sz="1000" b="1" dirty="0"/>
              <a:t>Psalm 112:10</a:t>
            </a:r>
          </a:p>
          <a:p>
            <a:pPr algn="r"/>
            <a:r>
              <a:rPr lang="en-US" sz="1000" b="1" dirty="0"/>
              <a:t>Job 25:6</a:t>
            </a:r>
          </a:p>
          <a:p>
            <a:pPr algn="r"/>
            <a:r>
              <a:rPr lang="en-US" sz="1000" b="1" dirty="0"/>
              <a:t>Psalms 22:6</a:t>
            </a:r>
          </a:p>
        </p:txBody>
      </p:sp>
      <p:sp>
        <p:nvSpPr>
          <p:cNvPr id="53" name="TextBox 52"/>
          <p:cNvSpPr txBox="1">
            <a:spLocks/>
          </p:cNvSpPr>
          <p:nvPr/>
        </p:nvSpPr>
        <p:spPr>
          <a:xfrm>
            <a:off x="8064169" y="3642693"/>
            <a:ext cx="1006686" cy="76944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400">
                <a:solidFill>
                  <a:srgbClr val="000000"/>
                </a:solidFill>
              </a:defRPr>
            </a:lvl1pPr>
          </a:lstStyle>
          <a:p>
            <a:pPr algn="r"/>
            <a:r>
              <a:rPr lang="en-US" sz="1000" b="1" dirty="0">
                <a:solidFill>
                  <a:schemeClr val="bg1"/>
                </a:solidFill>
              </a:rPr>
              <a:t>Revelation 14:11</a:t>
            </a:r>
          </a:p>
          <a:p>
            <a:pPr algn="r"/>
            <a:r>
              <a:rPr lang="en-US" sz="1000" b="1" dirty="0"/>
              <a:t>Isaiah 57:20-21</a:t>
            </a:r>
          </a:p>
          <a:p>
            <a:pPr algn="r"/>
            <a:r>
              <a:rPr lang="en-US" sz="1000" b="1" dirty="0">
                <a:solidFill>
                  <a:schemeClr val="bg1"/>
                </a:solidFill>
              </a:rPr>
              <a:t>Isaiah 48:22</a:t>
            </a:r>
          </a:p>
          <a:p>
            <a:pPr algn="r"/>
            <a:r>
              <a:rPr lang="en-US" sz="1000" b="1" dirty="0">
                <a:solidFill>
                  <a:schemeClr val="bg1"/>
                </a:solidFill>
              </a:rPr>
              <a:t>Job 15:20</a:t>
            </a:r>
          </a:p>
          <a:p>
            <a:pPr algn="r"/>
            <a:r>
              <a:rPr lang="en-US" sz="1000" b="1" dirty="0">
                <a:solidFill>
                  <a:schemeClr val="bg1"/>
                </a:solidFill>
              </a:rPr>
              <a:t>Revelation 20:10</a:t>
            </a:r>
          </a:p>
        </p:txBody>
      </p:sp>
      <p:sp>
        <p:nvSpPr>
          <p:cNvPr id="56" name="Arrow: Right 55"/>
          <p:cNvSpPr>
            <a:spLocks noChangeAspect="1"/>
          </p:cNvSpPr>
          <p:nvPr/>
        </p:nvSpPr>
        <p:spPr bwMode="auto">
          <a:xfrm>
            <a:off x="80589" y="2811144"/>
            <a:ext cx="316333" cy="271812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2250803"/>
            <a:endParaRPr lang="en-US" sz="889" dirty="0"/>
          </a:p>
        </p:txBody>
      </p:sp>
      <p:sp>
        <p:nvSpPr>
          <p:cNvPr id="57" name="Arrow: Right 56"/>
          <p:cNvSpPr>
            <a:spLocks noChangeAspect="1"/>
          </p:cNvSpPr>
          <p:nvPr/>
        </p:nvSpPr>
        <p:spPr bwMode="auto">
          <a:xfrm>
            <a:off x="76261" y="3930478"/>
            <a:ext cx="316333" cy="271812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2250803"/>
            <a:endParaRPr lang="en-US" sz="889" dirty="0"/>
          </a:p>
        </p:txBody>
      </p:sp>
      <p:sp>
        <p:nvSpPr>
          <p:cNvPr id="58" name="Arrow: Right 57"/>
          <p:cNvSpPr>
            <a:spLocks noChangeAspect="1"/>
          </p:cNvSpPr>
          <p:nvPr/>
        </p:nvSpPr>
        <p:spPr bwMode="auto">
          <a:xfrm>
            <a:off x="64119" y="4676209"/>
            <a:ext cx="316333" cy="271812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2250803"/>
            <a:endParaRPr lang="en-US" sz="889" dirty="0"/>
          </a:p>
        </p:txBody>
      </p:sp>
      <p:sp>
        <p:nvSpPr>
          <p:cNvPr id="91" name="TextBox 90"/>
          <p:cNvSpPr txBox="1">
            <a:spLocks noChangeAspect="1"/>
          </p:cNvSpPr>
          <p:nvPr/>
        </p:nvSpPr>
        <p:spPr>
          <a:xfrm>
            <a:off x="504463" y="4580119"/>
            <a:ext cx="8088960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0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900" spc="-12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And melt – not burn up</a:t>
            </a:r>
            <a:r>
              <a:rPr lang="en-US" sz="2400" spc="-12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,</a:t>
            </a:r>
            <a:r>
              <a:rPr lang="en-US" sz="2900" spc="-12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 but slowly melt</a:t>
            </a:r>
            <a:endParaRPr lang="en-US" sz="2900" spc="-120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1B90642-A5E7-1F01-9A6D-9E67FB3585B7}"/>
              </a:ext>
            </a:extLst>
          </p:cNvPr>
          <p:cNvSpPr txBox="1">
            <a:spLocks noChangeAspect="1"/>
          </p:cNvSpPr>
          <p:nvPr/>
        </p:nvSpPr>
        <p:spPr>
          <a:xfrm>
            <a:off x="659580" y="1985837"/>
            <a:ext cx="7613034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>
                <a:ln>
                  <a:solidFill>
                    <a:schemeClr val="bg1"/>
                  </a:solidFill>
                </a:ln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900" spc="-12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in a “gross” darkness that you’ll feel.</a:t>
            </a:r>
            <a:endParaRPr lang="en-US" sz="2000" spc="-120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62DDC7-CE08-58FA-A07C-5B11810E9942}"/>
              </a:ext>
            </a:extLst>
          </p:cNvPr>
          <p:cNvSpPr/>
          <p:nvPr/>
        </p:nvSpPr>
        <p:spPr>
          <a:xfrm>
            <a:off x="129554" y="462885"/>
            <a:ext cx="6253692" cy="36571"/>
          </a:xfrm>
          <a:prstGeom prst="rect">
            <a:avLst/>
          </a:prstGeom>
          <a:solidFill>
            <a:srgbClr val="FFFF00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999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5185" y="-13428"/>
            <a:ext cx="674252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500">
                <a:ln>
                  <a:solidFill>
                    <a:srgbClr val="C3260C"/>
                  </a:solidFill>
                </a:ln>
                <a:solidFill>
                  <a:srgbClr val="FFFFFF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360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In the </a:t>
            </a:r>
            <a:r>
              <a:rPr lang="en-US" sz="3600" dirty="0">
                <a:ln w="25400">
                  <a:solidFill>
                    <a:srgbClr val="C3260C"/>
                  </a:solidFill>
                </a:ln>
                <a:solidFill>
                  <a:schemeClr val="tx1"/>
                </a:solidFill>
                <a:latin typeface="Impact" panose="020B0806030902050204" pitchFamily="34" charset="0"/>
              </a:rPr>
              <a:t>Lake of Fire</a:t>
            </a:r>
            <a:r>
              <a:rPr lang="en-US" sz="360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, you will</a:t>
            </a:r>
            <a:r>
              <a:rPr lang="en-US" sz="280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...</a:t>
            </a:r>
            <a:endParaRPr lang="en-US" sz="3600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91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CBP\Slides and Cards\Soul Winning\Misc\Pics\Pictures from Shutterstock 12-27-11 thru 1-26-12\Fire Background shutterstock_59306374.jpg"/>
          <p:cNvPicPr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" y="353"/>
            <a:ext cx="9142824" cy="5485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305351" y="758807"/>
            <a:ext cx="259046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0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3600" spc="-40" dirty="0">
                <a:ln w="19050">
                  <a:solidFill>
                    <a:srgbClr val="C3260C"/>
                  </a:solidFill>
                </a:ln>
                <a:sym typeface="Wingdings" panose="05000000000000000000" pitchFamily="2" charset="2"/>
              </a:rPr>
              <a:t>A maggot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697" y="2204589"/>
            <a:ext cx="5395144" cy="5232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3400" spc="-4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to spend eternity</a:t>
            </a:r>
            <a:r>
              <a:rPr lang="en-US" sz="3000" spc="-4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…</a:t>
            </a:r>
            <a:r>
              <a:rPr lang="en-US" sz="3400" spc="-4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 </a:t>
            </a:r>
            <a:endParaRPr lang="en-US" sz="3400" spc="-40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33" name="TextBox 7"/>
          <p:cNvSpPr txBox="1">
            <a:spLocks noChangeArrowheads="1"/>
          </p:cNvSpPr>
          <p:nvPr/>
        </p:nvSpPr>
        <p:spPr bwMode="auto">
          <a:xfrm>
            <a:off x="588" y="3506402"/>
            <a:ext cx="9142824" cy="495660"/>
          </a:xfrm>
          <a:prstGeom prst="rect">
            <a:avLst/>
          </a:prstGeom>
          <a:solidFill>
            <a:srgbClr val="C3260C"/>
          </a:solidFill>
          <a:ln w="0">
            <a:noFill/>
            <a:miter lim="800000"/>
            <a:headEnd/>
            <a:tailEnd/>
          </a:ln>
        </p:spPr>
        <p:txBody>
          <a:bodyPr lIns="36571" tIns="0" rIns="36571" bIns="54857" anchor="b" anchorCtr="0"/>
          <a:lstStyle>
            <a:defPPr>
              <a:defRPr lang="en-US"/>
            </a:defPPr>
          </a:lstStyle>
          <a:p>
            <a:pPr algn="ctr"/>
            <a:r>
              <a:rPr lang="en-US" sz="3200" spc="-80" dirty="0"/>
              <a:t>Your greatest regret... will be this moment right now.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730" y="2860343"/>
            <a:ext cx="8685683" cy="5232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pPr algn="ctr"/>
            <a:r>
              <a:rPr lang="en-US" sz="3000" spc="-4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… </a:t>
            </a:r>
            <a:r>
              <a:rPr lang="en-US" sz="3400" spc="-4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wishing you had never been born</a:t>
            </a:r>
            <a:r>
              <a:rPr lang="en-US" sz="2400" spc="-4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.</a:t>
            </a:r>
            <a:endParaRPr lang="en-US" sz="3400" spc="-40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36" name="Rectangle 2"/>
          <p:cNvSpPr>
            <a:spLocks noChangeArrowheads="1"/>
          </p:cNvSpPr>
          <p:nvPr/>
        </p:nvSpPr>
        <p:spPr bwMode="auto">
          <a:xfrm>
            <a:off x="-1848" y="3985957"/>
            <a:ext cx="9145260" cy="1500091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834925"/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88" y="4055769"/>
            <a:ext cx="9142824" cy="1231106"/>
          </a:xfrm>
          <a:prstGeom prst="rect">
            <a:avLst/>
          </a:prstGeom>
          <a:noFill/>
        </p:spPr>
        <p:txBody>
          <a:bodyPr wrap="square" lIns="73142" tIns="0" rIns="73142" bIns="0" rtlCol="0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3200" dirty="0">
                <a:solidFill>
                  <a:srgbClr val="C3260C"/>
                </a:solidFill>
              </a:rPr>
              <a:t>The Bible says... </a:t>
            </a:r>
            <a:r>
              <a:rPr lang="en-US" sz="4000" dirty="0">
                <a:solidFill>
                  <a:schemeClr val="tx1"/>
                </a:solidFill>
              </a:rPr>
              <a:t>It is a fearful thing to fall into the hands of the living God.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19608" y="5209583"/>
            <a:ext cx="137858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1600" dirty="0"/>
              <a:t>Hebrews 10:31</a:t>
            </a:r>
          </a:p>
        </p:txBody>
      </p:sp>
      <p:sp>
        <p:nvSpPr>
          <p:cNvPr id="2" name="AutoShape 2" descr="Image result for maggot"/>
          <p:cNvSpPr>
            <a:spLocks noChangeAspect="1" noChangeArrowheads="1"/>
          </p:cNvSpPr>
          <p:nvPr/>
        </p:nvSpPr>
        <p:spPr bwMode="auto">
          <a:xfrm>
            <a:off x="311698" y="-288534"/>
            <a:ext cx="609521" cy="60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2857" tIns="91428" rIns="182857" bIns="91428" numCol="1" anchor="t" anchorCtr="0" compatLnSpc="1">
            <a:prstTxWarp prst="textNoShape">
              <a:avLst/>
            </a:prstTxWarp>
          </a:bodyPr>
          <a:lstStyle/>
          <a:p>
            <a:endParaRPr lang="en-US" sz="7999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232" b="68874" l="4805" r="897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2405">
            <a:off x="2971574" y="663141"/>
            <a:ext cx="2824121" cy="1003271"/>
          </a:xfrm>
          <a:prstGeom prst="rect">
            <a:avLst/>
          </a:prstGeom>
          <a:noFill/>
          <a:ln>
            <a:noFill/>
          </a:ln>
          <a:effectLst>
            <a:glow rad="228600">
              <a:srgbClr val="C00000">
                <a:alpha val="40000"/>
              </a:srgbClr>
            </a:glow>
            <a:outerShdw blurRad="50800" dist="50800" dir="5400000" algn="ctr" rotWithShape="0">
              <a:srgbClr val="000000">
                <a:alpha val="26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>
            <a:spLocks/>
          </p:cNvSpPr>
          <p:nvPr/>
        </p:nvSpPr>
        <p:spPr>
          <a:xfrm>
            <a:off x="8483677" y="833701"/>
            <a:ext cx="588303" cy="15388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l"/>
            <a:r>
              <a:rPr lang="en-US" sz="1000" b="1" dirty="0">
                <a:solidFill>
                  <a:srgbClr val="000000"/>
                </a:solidFill>
              </a:rPr>
              <a:t>Mark 9:44</a:t>
            </a:r>
          </a:p>
        </p:txBody>
      </p:sp>
      <p:sp>
        <p:nvSpPr>
          <p:cNvPr id="19" name="TextBox 18"/>
          <p:cNvSpPr txBox="1">
            <a:spLocks/>
          </p:cNvSpPr>
          <p:nvPr/>
        </p:nvSpPr>
        <p:spPr>
          <a:xfrm>
            <a:off x="8414303" y="2651491"/>
            <a:ext cx="658834" cy="15388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r>
              <a:rPr lang="en-US" sz="1000" b="1" dirty="0">
                <a:solidFill>
                  <a:srgbClr val="000000"/>
                </a:solidFill>
              </a:rPr>
              <a:t>Mark 14:21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694" y="1548308"/>
            <a:ext cx="9077719" cy="5232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0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3400" spc="-4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trapped in a brutally cruel Lake of Fire</a:t>
            </a:r>
            <a:r>
              <a:rPr lang="en-US" sz="2000" spc="-4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,</a:t>
            </a:r>
            <a:endParaRPr lang="en-US" sz="3400" spc="-40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  <a:sym typeface="Wingdings" panose="05000000000000000000" pitchFamily="2" charset="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E576F0-BE9A-49E5-A751-1556259C3AFA}"/>
              </a:ext>
            </a:extLst>
          </p:cNvPr>
          <p:cNvSpPr txBox="1">
            <a:spLocks/>
          </p:cNvSpPr>
          <p:nvPr/>
        </p:nvSpPr>
        <p:spPr>
          <a:xfrm>
            <a:off x="8348312" y="974078"/>
            <a:ext cx="721351" cy="15388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l"/>
            <a:r>
              <a:rPr lang="en-US" sz="1000" b="1" dirty="0">
                <a:solidFill>
                  <a:srgbClr val="000000"/>
                </a:solidFill>
              </a:rPr>
              <a:t>Isaiah 66:24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48FD600-C58C-49B7-BEA5-02C98A867683}"/>
              </a:ext>
            </a:extLst>
          </p:cNvPr>
          <p:cNvSpPr txBox="1">
            <a:spLocks/>
          </p:cNvSpPr>
          <p:nvPr/>
        </p:nvSpPr>
        <p:spPr>
          <a:xfrm>
            <a:off x="8248571" y="1114454"/>
            <a:ext cx="822341" cy="15388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l"/>
            <a:r>
              <a:rPr lang="en-US" sz="1000" b="1" dirty="0">
                <a:solidFill>
                  <a:srgbClr val="000000"/>
                </a:solidFill>
              </a:rPr>
              <a:t>Exodus 16:20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D26105C-0787-4D14-A274-D3D67848E285}"/>
              </a:ext>
            </a:extLst>
          </p:cNvPr>
          <p:cNvSpPr txBox="1">
            <a:spLocks/>
          </p:cNvSpPr>
          <p:nvPr/>
        </p:nvSpPr>
        <p:spPr>
          <a:xfrm>
            <a:off x="8626968" y="2786393"/>
            <a:ext cx="447237" cy="15388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r>
              <a:rPr lang="en-US" sz="1000" b="1" dirty="0">
                <a:solidFill>
                  <a:srgbClr val="000000"/>
                </a:solidFill>
              </a:rPr>
              <a:t>Job 3:3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16EE71-6E5B-4771-515B-96FC295C4B4F}"/>
              </a:ext>
            </a:extLst>
          </p:cNvPr>
          <p:cNvSpPr/>
          <p:nvPr/>
        </p:nvSpPr>
        <p:spPr>
          <a:xfrm>
            <a:off x="1792361" y="487784"/>
            <a:ext cx="5028553" cy="36571"/>
          </a:xfrm>
          <a:prstGeom prst="rect">
            <a:avLst/>
          </a:prstGeom>
          <a:solidFill>
            <a:srgbClr val="FFFF00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999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76772" y="15575"/>
            <a:ext cx="525973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60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latin typeface="Arial Black" panose="020B0A04020102020204" pitchFamily="34" charset="0"/>
              </a:rPr>
              <a:t>Finally, you will be…</a:t>
            </a:r>
          </a:p>
        </p:txBody>
      </p:sp>
    </p:spTree>
    <p:extLst>
      <p:ext uri="{BB962C8B-B14F-4D97-AF65-F5344CB8AC3E}">
        <p14:creationId xmlns:p14="http://schemas.microsoft.com/office/powerpoint/2010/main" val="11240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7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816" y="465350"/>
            <a:ext cx="3390464" cy="3113353"/>
          </a:xfrm>
          <a:prstGeom prst="rect">
            <a:avLst/>
          </a:prstGeom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588" y="354"/>
            <a:ext cx="9142824" cy="457141"/>
          </a:xfrm>
          <a:prstGeom prst="rect">
            <a:avLst/>
          </a:prstGeom>
          <a:solidFill>
            <a:srgbClr val="C3260C"/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endParaRPr lang="en-US" sz="7999" dirty="0">
              <a:solidFill>
                <a:srgbClr val="000000"/>
              </a:solidFill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588" y="4128573"/>
            <a:ext cx="9142824" cy="1367254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834925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37891" name="TextBox 7"/>
          <p:cNvSpPr txBox="1">
            <a:spLocks noChangeArrowheads="1"/>
          </p:cNvSpPr>
          <p:nvPr/>
        </p:nvSpPr>
        <p:spPr bwMode="auto">
          <a:xfrm>
            <a:off x="588" y="4079897"/>
            <a:ext cx="9142824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3200" dirty="0">
                <a:solidFill>
                  <a:srgbClr val="C3260C"/>
                </a:solidFill>
              </a:rPr>
              <a:t>The Bible says...</a:t>
            </a:r>
            <a:r>
              <a:rPr lang="en-US" sz="1600" dirty="0">
                <a:solidFill>
                  <a:srgbClr val="191919"/>
                </a:solidFill>
              </a:rPr>
              <a:t>…</a:t>
            </a:r>
            <a:r>
              <a:rPr lang="en-US" sz="4000" dirty="0">
                <a:solidFill>
                  <a:srgbClr val="FFFFFF"/>
                </a:solidFill>
              </a:rPr>
              <a:t>whosoever shall call upon </a:t>
            </a:r>
          </a:p>
          <a:p>
            <a:pPr algn="ctr"/>
            <a:r>
              <a:rPr lang="en-US" sz="4000" dirty="0">
                <a:solidFill>
                  <a:srgbClr val="FFFFFF"/>
                </a:solidFill>
              </a:rPr>
              <a:t>the name of the Lord </a:t>
            </a:r>
            <a:r>
              <a:rPr lang="en-US" sz="4000" dirty="0">
                <a:solidFill>
                  <a:srgbClr val="FFFFFF"/>
                </a:solidFill>
                <a:effectLst>
                  <a:glow rad="101600">
                    <a:srgbClr val="5968B0"/>
                  </a:glow>
                </a:effectLst>
                <a:latin typeface="+mn-lt"/>
              </a:rPr>
              <a:t>shall be saved</a:t>
            </a:r>
            <a:r>
              <a:rPr lang="en-US" sz="4000" dirty="0">
                <a:solidFill>
                  <a:srgbClr val="FFFFFF"/>
                </a:solidFill>
              </a:rPr>
              <a:t>.</a:t>
            </a:r>
            <a:endParaRPr lang="en-US" sz="4000" dirty="0">
              <a:solidFill>
                <a:srgbClr val="000000"/>
              </a:solidFill>
            </a:endParaRPr>
          </a:p>
        </p:txBody>
      </p:sp>
      <p:sp>
        <p:nvSpPr>
          <p:cNvPr id="37894" name="TextBox 5"/>
          <p:cNvSpPr txBox="1">
            <a:spLocks noChangeArrowheads="1"/>
          </p:cNvSpPr>
          <p:nvPr/>
        </p:nvSpPr>
        <p:spPr bwMode="auto">
          <a:xfrm>
            <a:off x="7619608" y="5156452"/>
            <a:ext cx="15183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C3260C"/>
                </a:solidFill>
              </a:rPr>
              <a:t>Romans 10:13</a:t>
            </a:r>
          </a:p>
        </p:txBody>
      </p:sp>
      <p:sp>
        <p:nvSpPr>
          <p:cNvPr id="63495" name="TextBox 7"/>
          <p:cNvSpPr txBox="1">
            <a:spLocks noChangeArrowheads="1"/>
          </p:cNvSpPr>
          <p:nvPr/>
        </p:nvSpPr>
        <p:spPr bwMode="auto">
          <a:xfrm>
            <a:off x="2147555" y="-72429"/>
            <a:ext cx="483177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solidFill>
                  <a:prstClr val="black"/>
                </a:solidFill>
              </a:rPr>
              <a:t>So, the final question is…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2197" y="1104877"/>
            <a:ext cx="2695610" cy="2062103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sz="3000" dirty="0">
                <a:solidFill>
                  <a:srgbClr val="FFFFFF"/>
                </a:solidFill>
              </a:rPr>
              <a:t>Do you want…</a:t>
            </a:r>
          </a:p>
          <a:p>
            <a:pPr algn="ctr"/>
            <a:endParaRPr lang="en-US" sz="3000" dirty="0">
              <a:solidFill>
                <a:srgbClr val="FFFFFF"/>
              </a:solidFill>
            </a:endParaRPr>
          </a:p>
          <a:p>
            <a:pPr algn="ctr"/>
            <a:r>
              <a:rPr lang="en-US" sz="3400" kern="10" spc="-12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381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</a:t>
            </a:r>
          </a:p>
          <a:p>
            <a:pPr algn="ctr"/>
            <a:r>
              <a:rPr lang="en-US" sz="3400" kern="10" spc="-12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381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Righteousness?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20640" y="879429"/>
            <a:ext cx="2786091" cy="226728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spcAft>
                <a:spcPts val="1600"/>
              </a:spcAft>
            </a:pPr>
            <a:r>
              <a:rPr lang="en-US" sz="3000" dirty="0">
                <a:solidFill>
                  <a:srgbClr val="FFFFFF"/>
                </a:solidFill>
              </a:rPr>
              <a:t>Or will you die trusting in...</a:t>
            </a:r>
          </a:p>
          <a:p>
            <a:pPr algn="ctr"/>
            <a:r>
              <a:rPr lang="en-US" sz="3400" kern="10" spc="-100" dirty="0">
                <a:ln w="1905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your own</a:t>
            </a:r>
          </a:p>
          <a:p>
            <a:pPr algn="ctr"/>
            <a:r>
              <a:rPr lang="en-US" sz="3400" kern="10" spc="-100" dirty="0">
                <a:ln w="1905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righteousness?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CE3CB2D9-F23F-4B7F-AE0B-5C5D9D330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" y="3591797"/>
            <a:ext cx="9142824" cy="536774"/>
          </a:xfrm>
          <a:prstGeom prst="rect">
            <a:avLst/>
          </a:prstGeom>
          <a:solidFill>
            <a:srgbClr val="C3260C"/>
          </a:solidFill>
          <a:ln w="0">
            <a:noFill/>
            <a:miter lim="800000"/>
            <a:headEnd/>
            <a:tailEnd/>
          </a:ln>
        </p:spPr>
        <p:txBody>
          <a:bodyPr tIns="0" bIns="0"/>
          <a:lstStyle/>
          <a:p>
            <a:r>
              <a:rPr lang="en-US" sz="3200" dirty="0">
                <a:solidFill>
                  <a:srgbClr val="000000"/>
                </a:solidFill>
              </a:rPr>
              <a:t>If you want God’s righteousness, its very simple.</a:t>
            </a:r>
          </a:p>
        </p:txBody>
      </p:sp>
    </p:spTree>
    <p:extLst>
      <p:ext uri="{BB962C8B-B14F-4D97-AF65-F5344CB8AC3E}">
        <p14:creationId xmlns:p14="http://schemas.microsoft.com/office/powerpoint/2010/main" val="112348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714" y="768585"/>
            <a:ext cx="9142824" cy="923330"/>
          </a:xfrm>
          <a:prstGeom prst="rect">
            <a:avLst/>
          </a:prstGeom>
          <a:noFill/>
        </p:spPr>
        <p:txBody>
          <a:bodyPr wrap="square" lIns="91428" tIns="0" rIns="0" bIns="0" rtlCol="0">
            <a:spAutoFit/>
          </a:bodyPr>
          <a:lstStyle/>
          <a:p>
            <a:pPr defTabSz="1828578">
              <a:lnSpc>
                <a:spcPts val="3600"/>
              </a:lnSpc>
              <a:defRPr/>
            </a:pPr>
            <a:r>
              <a:rPr lang="en-US" sz="4000" b="1" u="sng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I REPENT</a:t>
            </a:r>
            <a:r>
              <a:rPr lang="en-US" sz="360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OF BELIEVING IN WORKS,</a:t>
            </a:r>
            <a:endParaRPr lang="en-US" sz="800" b="1" dirty="0">
              <a:ln w="19050">
                <a:solidFill>
                  <a:srgbClr val="821A08"/>
                </a:solidFill>
              </a:ln>
              <a:solidFill>
                <a:srgbClr val="FFFFFF"/>
              </a:solidFill>
            </a:endParaRPr>
          </a:p>
          <a:p>
            <a:pPr>
              <a:lnSpc>
                <a:spcPts val="3600"/>
              </a:lnSpc>
            </a:pPr>
            <a:r>
              <a:rPr lang="en-US" sz="3200" b="1" spc="-40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         I must be saved by grace, without works.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75154" y="-40015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28578">
              <a:defRPr/>
            </a:pPr>
            <a:r>
              <a:rPr lang="en-US" sz="4000" b="1" dirty="0">
                <a:ln w="6350">
                  <a:solidFill>
                    <a:srgbClr val="FFFFFF"/>
                  </a:solidFill>
                </a:ln>
                <a:solidFill>
                  <a:srgbClr val="821A08"/>
                </a:solidFill>
              </a:rPr>
              <a:t>Dear Lord,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090" y="4743740"/>
            <a:ext cx="17524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800" b="1">
                <a:ln w="6350">
                  <a:solidFill>
                    <a:schemeClr val="tx1"/>
                  </a:solidFill>
                </a:ln>
                <a:solidFill>
                  <a:srgbClr val="821A08"/>
                </a:solidFill>
              </a:defRPr>
            </a:lvl1pPr>
          </a:lstStyle>
          <a:p>
            <a:pPr defTabSz="1828578">
              <a:defRPr/>
            </a:pPr>
            <a:r>
              <a:rPr lang="en-US" sz="4000" dirty="0">
                <a:ln w="6350">
                  <a:solidFill>
                    <a:srgbClr val="FFFFFF"/>
                  </a:solidFill>
                </a:ln>
              </a:rPr>
              <a:t>Amen.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7468" y="45463"/>
            <a:ext cx="6670238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defTabSz="1828578">
              <a:defRPr/>
            </a:pPr>
            <a:r>
              <a:rPr lang="en-US" sz="3200" dirty="0">
                <a:solidFill>
                  <a:srgbClr val="000000"/>
                </a:solidFill>
              </a:rPr>
              <a:t>You just need to </a:t>
            </a:r>
            <a:r>
              <a:rPr lang="en-US" sz="3200" b="1" dirty="0">
                <a:solidFill>
                  <a:srgbClr val="000000"/>
                </a:solidFill>
              </a:rPr>
              <a:t>sincerely</a:t>
            </a:r>
            <a:r>
              <a:rPr lang="en-US" sz="3200" dirty="0">
                <a:solidFill>
                  <a:srgbClr val="000000"/>
                </a:solidFill>
              </a:rPr>
              <a:t> pray…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713" y="1822034"/>
            <a:ext cx="9870227" cy="923330"/>
          </a:xfrm>
          <a:prstGeom prst="rect">
            <a:avLst/>
          </a:prstGeom>
          <a:noFill/>
        </p:spPr>
        <p:txBody>
          <a:bodyPr wrap="square" lIns="91428" tIns="0" rIns="0" bIns="0" rtlCol="0">
            <a:spAutoFit/>
          </a:bodyPr>
          <a:lstStyle/>
          <a:p>
            <a:pPr defTabSz="1828578">
              <a:lnSpc>
                <a:spcPts val="3600"/>
              </a:lnSpc>
              <a:defRPr/>
            </a:pPr>
            <a:r>
              <a:rPr lang="en-US" sz="4000" b="1" u="sng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I BELIEVE</a:t>
            </a:r>
            <a:r>
              <a:rPr lang="en-US" sz="400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360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JESUS IS GOD,</a:t>
            </a:r>
          </a:p>
          <a:p>
            <a:pPr defTabSz="1828578">
              <a:lnSpc>
                <a:spcPts val="3600"/>
              </a:lnSpc>
              <a:tabLst>
                <a:tab pos="3285728" algn="l"/>
              </a:tabLst>
              <a:defRPr/>
            </a:pPr>
            <a:r>
              <a:rPr lang="en-US" sz="30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 	</a:t>
            </a:r>
            <a:r>
              <a:rPr lang="en-US" sz="24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</a:t>
            </a:r>
            <a:r>
              <a:rPr lang="en-US" sz="32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The One True Almighty God.</a:t>
            </a:r>
            <a:endParaRPr lang="en-US" sz="3000" b="1" dirty="0">
              <a:ln w="12700">
                <a:solidFill>
                  <a:srgbClr val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714" y="2933967"/>
            <a:ext cx="9142824" cy="923330"/>
          </a:xfrm>
          <a:prstGeom prst="rect">
            <a:avLst/>
          </a:prstGeom>
          <a:noFill/>
        </p:spPr>
        <p:txBody>
          <a:bodyPr wrap="square" lIns="91428" tIns="0" rIns="0" bIns="0" rtlCol="0">
            <a:spAutoFit/>
          </a:bodyPr>
          <a:lstStyle/>
          <a:p>
            <a:pPr defTabSz="1828578">
              <a:lnSpc>
                <a:spcPts val="3600"/>
              </a:lnSpc>
              <a:defRPr/>
            </a:pPr>
            <a:r>
              <a:rPr lang="en-US" sz="4000" b="1" u="sng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I BELIEVE</a:t>
            </a:r>
            <a:r>
              <a:rPr lang="en-US" sz="400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360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ONLY</a:t>
            </a:r>
            <a:r>
              <a:rPr lang="en-US" sz="400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360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JESUS MATTERS, </a:t>
            </a:r>
          </a:p>
          <a:p>
            <a:pPr defTabSz="1828578">
              <a:lnSpc>
                <a:spcPts val="3600"/>
              </a:lnSpc>
              <a:defRPr/>
            </a:pPr>
            <a:r>
              <a:rPr lang="en-US" sz="24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              </a:t>
            </a:r>
            <a:r>
              <a:rPr lang="en-US" sz="22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</a:t>
            </a:r>
            <a:r>
              <a:rPr lang="en-US" sz="24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 </a:t>
            </a:r>
            <a:r>
              <a:rPr lang="en-US" sz="22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</a:t>
            </a:r>
            <a:r>
              <a:rPr lang="en-US" sz="24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 </a:t>
            </a:r>
            <a:r>
              <a:rPr lang="en-US" sz="21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32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Jesus died for me, and rose again.</a:t>
            </a:r>
            <a:endParaRPr lang="en-US" sz="3000" b="1" dirty="0">
              <a:ln w="12700">
                <a:solidFill>
                  <a:srgbClr val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714" y="4016660"/>
            <a:ext cx="9142824" cy="923330"/>
          </a:xfrm>
          <a:prstGeom prst="rect">
            <a:avLst/>
          </a:prstGeom>
          <a:noFill/>
        </p:spPr>
        <p:txBody>
          <a:bodyPr wrap="square" lIns="91428" tIns="0" rIns="0" bIns="0" rtlCol="0">
            <a:spAutoFit/>
          </a:bodyPr>
          <a:lstStyle/>
          <a:p>
            <a:pPr defTabSz="1828578">
              <a:lnSpc>
                <a:spcPts val="3600"/>
              </a:lnSpc>
              <a:defRPr/>
            </a:pPr>
            <a:r>
              <a:rPr lang="en-US" sz="4000" b="1" u="sng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I SUBMIT</a:t>
            </a:r>
            <a:r>
              <a:rPr lang="en-US" sz="360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TO GOD’S RIGHTEOUSNESS,</a:t>
            </a:r>
          </a:p>
          <a:p>
            <a:pPr defTabSz="1828578">
              <a:lnSpc>
                <a:spcPts val="3600"/>
              </a:lnSpc>
              <a:tabLst>
                <a:tab pos="1600006" algn="l"/>
              </a:tabLst>
              <a:defRPr/>
            </a:pPr>
            <a:r>
              <a:rPr lang="en-US" sz="24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              </a:t>
            </a:r>
            <a:r>
              <a:rPr lang="en-US" sz="20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</a:t>
            </a:r>
            <a:r>
              <a:rPr lang="en-US" sz="24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1778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333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32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so I will have, the impossibility of sin.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91054" y="4908674"/>
            <a:ext cx="651785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defTabSz="1828578">
              <a:defRPr/>
            </a:pPr>
            <a:r>
              <a:rPr lang="en-US" sz="3000" dirty="0">
                <a:solidFill>
                  <a:srgbClr val="000000"/>
                </a:solidFill>
              </a:rPr>
              <a:t>Would you like to pray that right now?</a:t>
            </a:r>
          </a:p>
        </p:txBody>
      </p:sp>
    </p:spTree>
    <p:extLst>
      <p:ext uri="{BB962C8B-B14F-4D97-AF65-F5344CB8AC3E}">
        <p14:creationId xmlns:p14="http://schemas.microsoft.com/office/powerpoint/2010/main" val="245775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44344" y="-6967"/>
            <a:ext cx="8999069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3600" b="1" dirty="0">
                <a:solidFill>
                  <a:srgbClr val="000000"/>
                </a:solidFill>
              </a:rPr>
              <a:t>If you prayed that and you meant it…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9" y="2809939"/>
            <a:ext cx="8990443" cy="261034"/>
          </a:xfrm>
          <a:prstGeom prst="rect">
            <a:avLst/>
          </a:prstGeom>
          <a:noFill/>
        </p:spPr>
        <p:txBody>
          <a:bodyPr wrap="square" lIns="91428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2000" b="1" u="sng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4000" u="none" dirty="0">
                <a:ln w="1905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You have </a:t>
            </a:r>
            <a:r>
              <a:rPr lang="en-US" sz="4000" dirty="0">
                <a:ln w="1905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GOD’S RIGHTEOUSNESS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624" y="3281437"/>
            <a:ext cx="5634027" cy="237694"/>
          </a:xfrm>
          <a:prstGeom prst="rect">
            <a:avLst/>
          </a:prstGeom>
          <a:noFill/>
        </p:spPr>
        <p:txBody>
          <a:bodyPr wrap="square" lIns="91428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2000" b="1" u="sng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3200" u="none" spc="-80" dirty="0">
                <a:ln w="12700">
                  <a:solidFill>
                    <a:srgbClr val="000000"/>
                  </a:solidFill>
                </a:ln>
              </a:rPr>
              <a:t>You can </a:t>
            </a:r>
            <a:r>
              <a:rPr lang="en-US" sz="3200" spc="-80" dirty="0">
                <a:ln w="12700">
                  <a:solidFill>
                    <a:srgbClr val="000000"/>
                  </a:solidFill>
                </a:ln>
              </a:rPr>
              <a:t>NEVER</a:t>
            </a:r>
            <a:r>
              <a:rPr lang="en-US" sz="3200" u="none" spc="-80" dirty="0">
                <a:ln w="12700">
                  <a:solidFill>
                    <a:srgbClr val="000000"/>
                  </a:solidFill>
                </a:ln>
              </a:rPr>
              <a:t> lose 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9614" y="1875514"/>
            <a:ext cx="7601310" cy="237694"/>
          </a:xfrm>
          <a:prstGeom prst="rect">
            <a:avLst/>
          </a:prstGeom>
          <a:noFill/>
        </p:spPr>
        <p:txBody>
          <a:bodyPr wrap="square" lIns="91428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1600" b="1" u="none" spc="-4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3200" dirty="0">
                <a:ln w="12700">
                  <a:solidFill>
                    <a:srgbClr val="000000"/>
                  </a:solidFill>
                </a:ln>
              </a:rPr>
              <a:t>No matter what your </a:t>
            </a:r>
            <a:r>
              <a:rPr lang="en-US" sz="3200" u="sng" dirty="0">
                <a:ln w="12700">
                  <a:solidFill>
                    <a:srgbClr val="000000"/>
                  </a:solidFill>
                </a:ln>
              </a:rPr>
              <a:t>FLESH</a:t>
            </a:r>
            <a:r>
              <a:rPr lang="en-US" sz="3200" dirty="0">
                <a:ln w="12700">
                  <a:solidFill>
                    <a:srgbClr val="000000"/>
                  </a:solidFill>
                </a:ln>
              </a:rPr>
              <a:t> does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9" y="964349"/>
            <a:ext cx="8990443" cy="261034"/>
          </a:xfrm>
          <a:prstGeom prst="rect">
            <a:avLst/>
          </a:prstGeom>
          <a:noFill/>
        </p:spPr>
        <p:txBody>
          <a:bodyPr wrap="square" lIns="91428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2000" b="1" u="none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4000" dirty="0">
                <a:ln w="1905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You have the </a:t>
            </a:r>
            <a:r>
              <a:rPr lang="en-US" sz="4000" u="sng" dirty="0">
                <a:ln w="1905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IMPOSSIBILITY OF SIN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624" y="1427228"/>
            <a:ext cx="9010198" cy="237694"/>
          </a:xfrm>
          <a:prstGeom prst="rect">
            <a:avLst/>
          </a:prstGeom>
          <a:noFill/>
        </p:spPr>
        <p:txBody>
          <a:bodyPr wrap="square" lIns="91428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1600" b="1" u="none" spc="-4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3200" dirty="0">
                <a:ln w="12700">
                  <a:solidFill>
                    <a:srgbClr val="000000"/>
                  </a:solidFill>
                </a:ln>
              </a:rPr>
              <a:t>Your </a:t>
            </a:r>
            <a:r>
              <a:rPr lang="en-US" sz="3200" u="sng" dirty="0">
                <a:ln w="12700">
                  <a:solidFill>
                    <a:srgbClr val="000000"/>
                  </a:solidFill>
                </a:ln>
              </a:rPr>
              <a:t>SPIRIT</a:t>
            </a:r>
            <a:r>
              <a:rPr lang="en-US" sz="3200" dirty="0">
                <a:ln w="12700">
                  <a:solidFill>
                    <a:srgbClr val="000000"/>
                  </a:solidFill>
                </a:ln>
              </a:rPr>
              <a:t> is 100% perfect and cannot sin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9" y="4247287"/>
            <a:ext cx="8838063" cy="261034"/>
          </a:xfrm>
          <a:prstGeom prst="rect">
            <a:avLst/>
          </a:prstGeom>
          <a:noFill/>
        </p:spPr>
        <p:txBody>
          <a:bodyPr wrap="square" lIns="91428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2000" b="1" u="none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4000" dirty="0">
                <a:ln w="1905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Even if YOU become a serial killer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3624" y="4475199"/>
            <a:ext cx="8347407" cy="872034"/>
          </a:xfrm>
          <a:prstGeom prst="rect">
            <a:avLst/>
          </a:prstGeom>
          <a:noFill/>
        </p:spPr>
        <p:txBody>
          <a:bodyPr wrap="square" lIns="91428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1600" b="1" u="none" spc="-4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defRPr>
            </a:lvl1pPr>
          </a:lstStyle>
          <a:p>
            <a:pPr>
              <a:lnSpc>
                <a:spcPts val="3400"/>
              </a:lnSpc>
            </a:pPr>
            <a:r>
              <a:rPr lang="en-US" sz="3200" dirty="0">
                <a:ln w="12700">
                  <a:solidFill>
                    <a:srgbClr val="000000"/>
                  </a:solidFill>
                </a:ln>
              </a:rPr>
              <a:t>Because Jesus was </a:t>
            </a:r>
            <a:r>
              <a:rPr lang="en-US" sz="3200" u="sng" dirty="0">
                <a:ln w="12700">
                  <a:solidFill>
                    <a:srgbClr val="000000"/>
                  </a:solidFill>
                </a:ln>
              </a:rPr>
              <a:t>NOT</a:t>
            </a:r>
            <a:r>
              <a:rPr lang="en-US" sz="3200" dirty="0">
                <a:ln w="12700">
                  <a:solidFill>
                    <a:srgbClr val="000000"/>
                  </a:solidFill>
                </a:ln>
              </a:rPr>
              <a:t> a serial killer!</a:t>
            </a:r>
          </a:p>
          <a:p>
            <a:pPr>
              <a:lnSpc>
                <a:spcPts val="3400"/>
              </a:lnSpc>
            </a:pPr>
            <a:r>
              <a:rPr lang="en-US" sz="3200" dirty="0">
                <a:ln w="12700">
                  <a:solidFill>
                    <a:srgbClr val="000000"/>
                  </a:solidFill>
                </a:ln>
              </a:rPr>
              <a:t>                           and ONLY JESUS matters</a:t>
            </a:r>
          </a:p>
        </p:txBody>
      </p:sp>
    </p:spTree>
    <p:extLst>
      <p:ext uri="{BB962C8B-B14F-4D97-AF65-F5344CB8AC3E}">
        <p14:creationId xmlns:p14="http://schemas.microsoft.com/office/powerpoint/2010/main" val="154519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7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88" y="92667"/>
            <a:ext cx="9142826" cy="1615827"/>
          </a:xfrm>
          <a:prstGeom prst="rect">
            <a:avLst/>
          </a:prstGeom>
          <a:noFill/>
        </p:spPr>
        <p:txBody>
          <a:bodyPr wrap="square" lIns="18286" tIns="0" rIns="18286" bIns="0" rtlCol="0">
            <a:spAutoFit/>
          </a:bodyPr>
          <a:lstStyle>
            <a:defPPr>
              <a:defRPr lang="en-US"/>
            </a:defPPr>
            <a:lvl1pPr>
              <a:defRPr sz="2000" b="1" spc="-60">
                <a:ln w="9525">
                  <a:solidFill>
                    <a:schemeClr val="bg1"/>
                  </a:solidFill>
                </a:ln>
                <a:solidFill>
                  <a:srgbClr val="5968B0"/>
                </a:solidFill>
                <a:latin typeface="Arial Black" panose="020B0A04020102020204" pitchFamily="34" charset="0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en-US" sz="4000" dirty="0">
                <a:ln w="19050">
                  <a:solidFill>
                    <a:srgbClr val="5968B0"/>
                  </a:solidFill>
                </a:ln>
                <a:solidFill>
                  <a:schemeClr val="tx1"/>
                </a:solidFill>
                <a:effectLst>
                  <a:glow rad="38100">
                    <a:srgbClr val="5968B0">
                      <a:alpha val="60000"/>
                    </a:srgbClr>
                  </a:glow>
                </a:effectLst>
                <a:latin typeface="Arial" charset="0"/>
              </a:rPr>
              <a:t>Years from now, someone may ask, </a:t>
            </a:r>
          </a:p>
          <a:p>
            <a:pPr algn="ctr">
              <a:lnSpc>
                <a:spcPts val="4200"/>
              </a:lnSpc>
            </a:pPr>
            <a:r>
              <a:rPr lang="en-US" sz="4000" dirty="0">
                <a:ln w="19050">
                  <a:solidFill>
                    <a:srgbClr val="5968B0"/>
                  </a:solidFill>
                </a:ln>
                <a:solidFill>
                  <a:schemeClr val="tx1"/>
                </a:solidFill>
                <a:effectLst>
                  <a:glow rad="38100">
                    <a:srgbClr val="5968B0">
                      <a:alpha val="60000"/>
                    </a:srgbClr>
                  </a:glow>
                </a:effectLst>
                <a:latin typeface="Arial" charset="0"/>
              </a:rPr>
              <a:t>“are you going to go to Heaven when you die”?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237835" y="5092745"/>
            <a:ext cx="2687990" cy="54857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999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005" y="3360424"/>
            <a:ext cx="9142824" cy="1846659"/>
          </a:xfrm>
          <a:prstGeom prst="rect">
            <a:avLst/>
          </a:prstGeom>
          <a:noFill/>
        </p:spPr>
        <p:txBody>
          <a:bodyPr wrap="square" lIns="36571" tIns="0" rIns="36571" bIns="0" rtlCol="0">
            <a:spAutoFit/>
          </a:bodyPr>
          <a:lstStyle>
            <a:defPPr>
              <a:defRPr lang="en-US"/>
            </a:defPPr>
            <a:lvl1pPr algn="ctr">
              <a:defRPr sz="1800" b="1" spc="-40"/>
            </a:lvl1pPr>
          </a:lstStyle>
          <a:p>
            <a:pPr algn="l">
              <a:lnSpc>
                <a:spcPts val="4800"/>
              </a:lnSpc>
            </a:pPr>
            <a:r>
              <a:rPr lang="en-US" sz="36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You can answer… </a:t>
            </a:r>
            <a:endParaRPr lang="en-US" sz="4200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  <a:p>
            <a:pPr>
              <a:lnSpc>
                <a:spcPts val="4800"/>
              </a:lnSpc>
            </a:pPr>
            <a:r>
              <a:rPr lang="en-US" sz="42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Because I have </a:t>
            </a:r>
            <a:r>
              <a:rPr lang="en-US" sz="4600" kern="10" dirty="0">
                <a:ln w="2857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76200">
                    <a:srgbClr val="5968B0">
                      <a:alpha val="6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</a:p>
          <a:p>
            <a:pPr>
              <a:lnSpc>
                <a:spcPts val="4800"/>
              </a:lnSpc>
            </a:pPr>
            <a:endParaRPr lang="en-US" sz="4000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34083" y="1822787"/>
            <a:ext cx="5333314" cy="553998"/>
          </a:xfrm>
          <a:prstGeom prst="rect">
            <a:avLst/>
          </a:prstGeom>
          <a:noFill/>
        </p:spPr>
        <p:txBody>
          <a:bodyPr wrap="square" lIns="36571" tIns="0" rIns="36571" bIns="0" rtlCol="0">
            <a:spAutoFit/>
          </a:bodyPr>
          <a:lstStyle/>
          <a:p>
            <a:pPr algn="ctr"/>
            <a:r>
              <a:rPr lang="en-US" sz="3600" b="1" spc="-8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Now you can answer…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15525" y="1588356"/>
            <a:ext cx="4571414" cy="861646"/>
          </a:xfrm>
          <a:prstGeom prst="rect">
            <a:avLst/>
          </a:prstGeom>
          <a:noFill/>
        </p:spPr>
        <p:txBody>
          <a:bodyPr wrap="square" lIns="18286" tIns="0" rIns="18286" bIns="0" rtlCol="0">
            <a:spAutoFit/>
          </a:bodyPr>
          <a:lstStyle/>
          <a:p>
            <a:pPr algn="ctr"/>
            <a:r>
              <a:rPr lang="en-US" sz="5599" b="1" spc="-60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Absolutely!!</a:t>
            </a:r>
            <a:endParaRPr lang="en-US" sz="4000" b="1" spc="-60" dirty="0">
              <a:ln w="9525"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6081" y="2565684"/>
            <a:ext cx="9176165" cy="615553"/>
          </a:xfrm>
          <a:prstGeom prst="rect">
            <a:avLst/>
          </a:prstGeom>
          <a:noFill/>
          <a:effectLst>
            <a:glow rad="38100">
              <a:srgbClr val="5968B0">
                <a:alpha val="60000"/>
              </a:srgbClr>
            </a:glow>
          </a:effectLst>
        </p:spPr>
        <p:txBody>
          <a:bodyPr wrap="none" lIns="10160" tIns="0" rIns="10160" bIns="0" rtlCol="0">
            <a:spAutoFit/>
          </a:bodyPr>
          <a:lstStyle>
            <a:defPPr>
              <a:defRPr lang="en-US"/>
            </a:defPPr>
            <a:lvl1pPr algn="ctr">
              <a:defRPr sz="2000" b="1" spc="-60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4000" spc="-89" dirty="0">
                <a:ln w="19050">
                  <a:solidFill>
                    <a:srgbClr val="5968B0"/>
                  </a:solidFill>
                </a:ln>
                <a:effectLst>
                  <a:glow rad="38100">
                    <a:srgbClr val="5968B0">
                      <a:alpha val="60000"/>
                    </a:srgbClr>
                  </a:glow>
                </a:effectLst>
              </a:rPr>
              <a:t>“How can you say that?” they may ask.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D45C91-08D1-453A-90D6-D1E58437941B}"/>
              </a:ext>
            </a:extLst>
          </p:cNvPr>
          <p:cNvSpPr txBox="1"/>
          <p:nvPr/>
        </p:nvSpPr>
        <p:spPr>
          <a:xfrm>
            <a:off x="24005" y="4572549"/>
            <a:ext cx="9142824" cy="615553"/>
          </a:xfrm>
          <a:prstGeom prst="rect">
            <a:avLst/>
          </a:prstGeom>
          <a:noFill/>
        </p:spPr>
        <p:txBody>
          <a:bodyPr wrap="square" lIns="36571" tIns="0" rIns="36571" bIns="0" rtlCol="0">
            <a:spAutoFit/>
          </a:bodyPr>
          <a:lstStyle>
            <a:defPPr>
              <a:defRPr lang="en-US"/>
            </a:defPPr>
            <a:lvl1pPr algn="ctr">
              <a:defRPr sz="1800" b="1" spc="-40"/>
            </a:lvl1pPr>
          </a:lstStyle>
          <a:p>
            <a:pPr>
              <a:lnSpc>
                <a:spcPts val="4800"/>
              </a:lnSpc>
            </a:pPr>
            <a:r>
              <a:rPr lang="en-US" sz="42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It is impossible for me to go to Hell!</a:t>
            </a:r>
          </a:p>
        </p:txBody>
      </p:sp>
    </p:spTree>
    <p:extLst>
      <p:ext uri="{BB962C8B-B14F-4D97-AF65-F5344CB8AC3E}">
        <p14:creationId xmlns:p14="http://schemas.microsoft.com/office/powerpoint/2010/main" val="87995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2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893" y="4013201"/>
            <a:ext cx="6180667" cy="18577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DBE2B0-B6A7-BDE8-AB4E-7AAC2DD868DA}"/>
              </a:ext>
            </a:extLst>
          </p:cNvPr>
          <p:cNvSpPr txBox="1"/>
          <p:nvPr/>
        </p:nvSpPr>
        <p:spPr>
          <a:xfrm>
            <a:off x="361267" y="626534"/>
            <a:ext cx="8183652" cy="3101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89" b="1" u="sng" dirty="0"/>
              <a:t>THE END</a:t>
            </a:r>
            <a:endParaRPr lang="en-US" sz="4889" u="sng" dirty="0"/>
          </a:p>
          <a:p>
            <a:pPr algn="ctr"/>
            <a:endParaRPr lang="en-US" sz="4889" dirty="0"/>
          </a:p>
          <a:p>
            <a:pPr algn="ctr"/>
            <a:r>
              <a:rPr lang="en-US" sz="4889" dirty="0"/>
              <a:t>Begin the presentation again</a:t>
            </a:r>
          </a:p>
          <a:p>
            <a:pPr algn="ctr"/>
            <a:r>
              <a:rPr lang="en-US" sz="4889" dirty="0"/>
              <a:t>on the front of the next card.</a:t>
            </a:r>
          </a:p>
        </p:txBody>
      </p:sp>
    </p:spTree>
    <p:extLst>
      <p:ext uri="{BB962C8B-B14F-4D97-AF65-F5344CB8AC3E}">
        <p14:creationId xmlns:p14="http://schemas.microsoft.com/office/powerpoint/2010/main" val="403239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7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16" y="1371776"/>
            <a:ext cx="8092476" cy="24323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80403AE-88C4-B4C1-DA10-D673222BD4D3}"/>
              </a:ext>
            </a:extLst>
          </p:cNvPr>
          <p:cNvSpPr txBox="1"/>
          <p:nvPr/>
        </p:nvSpPr>
        <p:spPr>
          <a:xfrm>
            <a:off x="1165214" y="4648200"/>
            <a:ext cx="68030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i="1" dirty="0"/>
              <a:t>www.LibertyHavenBC.com/Lordswatch</a:t>
            </a:r>
          </a:p>
        </p:txBody>
      </p:sp>
    </p:spTree>
    <p:extLst>
      <p:ext uri="{BB962C8B-B14F-4D97-AF65-F5344CB8AC3E}">
        <p14:creationId xmlns:p14="http://schemas.microsoft.com/office/powerpoint/2010/main" val="9841307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C71B85A7-B922-E8C3-A02C-3C24E34A3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9857" y="3545948"/>
            <a:ext cx="3504044" cy="36571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2950" kern="10" spc="-120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508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their own righteousness</a:t>
            </a:r>
            <a:endParaRPr lang="en-US" sz="2950" dirty="0">
              <a:ln w="12700">
                <a:solidFill>
                  <a:srgbClr val="C3260C"/>
                </a:solidFill>
              </a:ln>
              <a:solidFill>
                <a:srgbClr val="FFFFFF"/>
              </a:solidFill>
              <a:effectLst>
                <a:glow rad="50800">
                  <a:srgbClr val="C3260C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CD56C79-06B4-3F6F-448A-60F396CC9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6361" y="4587470"/>
            <a:ext cx="4476783" cy="36571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3400" kern="10" spc="-12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508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the righteousness of God</a:t>
            </a:r>
            <a:endParaRPr lang="en-US" sz="3400" dirty="0">
              <a:ln w="19050">
                <a:solidFill>
                  <a:srgbClr val="5968B0"/>
                </a:solidFill>
              </a:ln>
              <a:solidFill>
                <a:srgbClr val="FFFFFF"/>
              </a:solidFill>
              <a:effectLst>
                <a:glow rad="508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585" y="5015816"/>
            <a:ext cx="9151867" cy="470584"/>
          </a:xfrm>
          <a:prstGeom prst="rect">
            <a:avLst/>
          </a:prstGeom>
          <a:solidFill>
            <a:schemeClr val="tx1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wrap="none" lIns="0" tIns="0" rIns="0" bIns="128000" anchor="t" anchorCtr="0"/>
          <a:lstStyle/>
          <a:p>
            <a:pPr algn="ctr"/>
            <a:r>
              <a:rPr lang="en-US" sz="3200" b="1" spc="-40" dirty="0">
                <a:solidFill>
                  <a:srgbClr val="000000"/>
                </a:solidFill>
              </a:rPr>
              <a:t>This LOST person is still trusting in their works.</a:t>
            </a:r>
            <a:endParaRPr lang="en-US" sz="3200" spc="-40" dirty="0">
              <a:solidFill>
                <a:srgbClr val="000000"/>
              </a:solidFill>
            </a:endParaRPr>
          </a:p>
        </p:txBody>
      </p:sp>
      <p:sp>
        <p:nvSpPr>
          <p:cNvPr id="54" name="Rectangle 3"/>
          <p:cNvSpPr>
            <a:spLocks noChangeArrowheads="1"/>
          </p:cNvSpPr>
          <p:nvPr/>
        </p:nvSpPr>
        <p:spPr bwMode="auto">
          <a:xfrm>
            <a:off x="589" y="0"/>
            <a:ext cx="9142826" cy="378389"/>
          </a:xfrm>
          <a:prstGeom prst="rect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lIns="0" tIns="0" rIns="0" bIns="0" anchor="b" anchorCtr="0"/>
          <a:lstStyle/>
          <a:p>
            <a:pPr algn="ctr">
              <a:lnSpc>
                <a:spcPts val="3200"/>
              </a:lnSpc>
            </a:pPr>
            <a:r>
              <a:rPr lang="en-US" sz="2800" u="sng" spc="-120" dirty="0">
                <a:solidFill>
                  <a:srgbClr val="FFFF00"/>
                </a:solidFill>
              </a:rPr>
              <a:t>User Guide: How dare we judge a person as saved or lost?</a:t>
            </a:r>
          </a:p>
        </p:txBody>
      </p:sp>
      <p:sp>
        <p:nvSpPr>
          <p:cNvPr id="55301" name="Rectangle 7"/>
          <p:cNvSpPr>
            <a:spLocks noChangeArrowheads="1"/>
          </p:cNvSpPr>
          <p:nvPr/>
        </p:nvSpPr>
        <p:spPr bwMode="auto">
          <a:xfrm>
            <a:off x="139008" y="2565268"/>
            <a:ext cx="220951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834925"/>
            <a:r>
              <a:rPr lang="en-US" sz="2800" dirty="0">
                <a:solidFill>
                  <a:srgbClr val="FFFFFF"/>
                </a:solidFill>
              </a:rPr>
              <a:t>ignorant</a:t>
            </a:r>
            <a:r>
              <a:rPr lang="en-US" sz="3200" dirty="0">
                <a:solidFill>
                  <a:srgbClr val="FFFFFF"/>
                </a:solidFill>
              </a:rPr>
              <a:t> of</a:t>
            </a: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588" y="378390"/>
            <a:ext cx="9142824" cy="850302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/>
          <a:lstStyle/>
          <a:p>
            <a:pPr>
              <a:lnSpc>
                <a:spcPts val="3200"/>
              </a:lnSpc>
            </a:pP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</a:rPr>
              <a:t>Judge not according to the appearance, </a:t>
            </a:r>
            <a:r>
              <a:rPr lang="en-US" sz="3200" b="1" dirty="0">
                <a:solidFill>
                  <a:schemeClr val="tx1"/>
                </a:solidFill>
                <a:latin typeface="Cambria" panose="02040503050406030204" pitchFamily="18" charset="0"/>
              </a:rPr>
              <a:t>but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</a:p>
          <a:p>
            <a:pPr>
              <a:lnSpc>
                <a:spcPts val="3200"/>
              </a:lnSpc>
            </a:pPr>
            <a:r>
              <a:rPr lang="en-US" sz="3200" b="1" dirty="0">
                <a:solidFill>
                  <a:schemeClr val="tx1"/>
                </a:solidFill>
                <a:latin typeface="Cambria" panose="02040503050406030204" pitchFamily="18" charset="0"/>
              </a:rPr>
              <a:t>judge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4000" b="1" i="1" u="sng" dirty="0">
                <a:solidFill>
                  <a:schemeClr val="tx1"/>
                </a:solidFill>
                <a:latin typeface="Cambria" panose="02040503050406030204" pitchFamily="18" charset="0"/>
              </a:rPr>
              <a:t>righteous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>
                <a:solidFill>
                  <a:schemeClr val="tx1"/>
                </a:solidFill>
                <a:latin typeface="Cambria" panose="02040503050406030204" pitchFamily="18" charset="0"/>
              </a:rPr>
              <a:t>judgment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</a:rPr>
              <a:t>.</a:t>
            </a:r>
          </a:p>
          <a:p>
            <a:pPr>
              <a:lnSpc>
                <a:spcPts val="3200"/>
              </a:lnSpc>
            </a:pPr>
            <a:endParaRPr lang="en-US" sz="32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5" name="Rectangle 7"/>
          <p:cNvSpPr>
            <a:spLocks noChangeArrowheads="1"/>
          </p:cNvSpPr>
          <p:nvPr/>
        </p:nvSpPr>
        <p:spPr bwMode="auto">
          <a:xfrm>
            <a:off x="139009" y="3533230"/>
            <a:ext cx="441903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834925"/>
            <a:r>
              <a:rPr lang="en-US" sz="2800" dirty="0">
                <a:solidFill>
                  <a:srgbClr val="FFFFFF"/>
                </a:solidFill>
              </a:rPr>
              <a:t>going about to establish</a:t>
            </a:r>
          </a:p>
        </p:txBody>
      </p:sp>
      <p:sp>
        <p:nvSpPr>
          <p:cNvPr id="56" name="Rectangle 7"/>
          <p:cNvSpPr>
            <a:spLocks noChangeArrowheads="1"/>
          </p:cNvSpPr>
          <p:nvPr/>
        </p:nvSpPr>
        <p:spPr bwMode="auto">
          <a:xfrm>
            <a:off x="139009" y="4523373"/>
            <a:ext cx="492080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834925"/>
            <a:r>
              <a:rPr lang="en-US" sz="3200" dirty="0">
                <a:solidFill>
                  <a:srgbClr val="FFFFFF"/>
                </a:solidFill>
              </a:rPr>
              <a:t>they have not submitted 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9" y="2324429"/>
            <a:ext cx="9151864" cy="369332"/>
          </a:xfrm>
          <a:prstGeom prst="rect">
            <a:avLst/>
          </a:prstGeom>
          <a:noFill/>
        </p:spPr>
        <p:txBody>
          <a:bodyPr wrap="square" lIns="54857" tIns="0" rIns="54857" bIns="0" rtlCol="0">
            <a:spAutoFit/>
          </a:bodyPr>
          <a:lstStyle/>
          <a:p>
            <a:r>
              <a:rPr lang="en-US" sz="2400" b="1" spc="-40" dirty="0">
                <a:solidFill>
                  <a:srgbClr val="FFFF00"/>
                </a:solidFill>
              </a:rPr>
              <a:t>When asked Q1 </a:t>
            </a:r>
            <a:r>
              <a:rPr lang="en-US" sz="2400" b="1" spc="-40" dirty="0">
                <a:solidFill>
                  <a:schemeClr val="tx1"/>
                </a:solidFill>
              </a:rPr>
              <a:t>about their “need for righteousness”, </a:t>
            </a:r>
            <a:r>
              <a:rPr lang="en-US" sz="2400" dirty="0">
                <a:solidFill>
                  <a:srgbClr val="FFFFFF"/>
                </a:solidFill>
              </a:rPr>
              <a:t>were they,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89" y="3206336"/>
            <a:ext cx="8812527" cy="369332"/>
          </a:xfrm>
          <a:prstGeom prst="rect">
            <a:avLst/>
          </a:prstGeom>
          <a:noFill/>
        </p:spPr>
        <p:txBody>
          <a:bodyPr wrap="none" lIns="54857" tIns="0" rIns="54857" bIns="0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0000"/>
                </a:solidFill>
              </a:defRPr>
            </a:lvl1pPr>
          </a:lstStyle>
          <a:p>
            <a:r>
              <a:rPr lang="en-US" sz="2400" dirty="0">
                <a:solidFill>
                  <a:srgbClr val="FFFF00"/>
                </a:solidFill>
              </a:rPr>
              <a:t>When asked Q2 </a:t>
            </a:r>
            <a:r>
              <a:rPr lang="en-US" sz="2400" dirty="0">
                <a:solidFill>
                  <a:schemeClr val="tx1"/>
                </a:solidFill>
              </a:rPr>
              <a:t>about being a serial killer, </a:t>
            </a:r>
            <a:r>
              <a:rPr lang="en-US" sz="2400" b="0" dirty="0">
                <a:solidFill>
                  <a:schemeClr val="tx1"/>
                </a:solidFill>
              </a:rPr>
              <a:t>do they </a:t>
            </a:r>
            <a:r>
              <a:rPr lang="en-US" sz="2400" b="0" dirty="0">
                <a:solidFill>
                  <a:srgbClr val="FFFFFF"/>
                </a:solidFill>
              </a:rPr>
              <a:t>believe in,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88" y="4123242"/>
            <a:ext cx="9073101" cy="492443"/>
          </a:xfrm>
          <a:prstGeom prst="rect">
            <a:avLst/>
          </a:prstGeom>
          <a:noFill/>
        </p:spPr>
        <p:txBody>
          <a:bodyPr wrap="square" lIns="54857" tIns="0" rIns="54857" bIns="0" rtlCol="0">
            <a:spAutoFit/>
          </a:bodyPr>
          <a:lstStyle/>
          <a:p>
            <a:r>
              <a:rPr lang="en-US" sz="2800" b="1" spc="-40" dirty="0">
                <a:solidFill>
                  <a:srgbClr val="FFFF00"/>
                </a:solidFill>
              </a:rPr>
              <a:t>If both answers are ‘yes’</a:t>
            </a:r>
            <a:r>
              <a:rPr lang="en-US" sz="2800" b="1" spc="-40" dirty="0">
                <a:solidFill>
                  <a:schemeClr val="tx1"/>
                </a:solidFill>
              </a:rPr>
              <a:t>, </a:t>
            </a:r>
            <a:r>
              <a:rPr lang="en-US" sz="3200" b="1" spc="-4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Romans 10:2-3</a:t>
            </a:r>
            <a:r>
              <a:rPr lang="en-US" sz="2800" b="1" spc="-40" dirty="0">
                <a:solidFill>
                  <a:schemeClr val="tx1"/>
                </a:solidFill>
              </a:rPr>
              <a:t> says,</a:t>
            </a: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5F01F5A5-E126-4119-9D23-C4F0E5798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284" y="835529"/>
            <a:ext cx="78547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John 7:24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0BDAF86-10F6-44B4-961F-27E07FE01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" y="1232179"/>
            <a:ext cx="9142826" cy="373390"/>
          </a:xfrm>
          <a:prstGeom prst="rect">
            <a:avLst/>
          </a:prstGeom>
          <a:solidFill>
            <a:schemeClr val="tx1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lIns="0" tIns="0" rIns="0" bIns="18286" anchor="b" anchorCtr="0"/>
          <a:lstStyle/>
          <a:p>
            <a:pPr algn="ctr">
              <a:lnSpc>
                <a:spcPts val="3200"/>
              </a:lnSpc>
            </a:pPr>
            <a:r>
              <a:rPr lang="en-US" sz="2800" b="1" spc="-60" dirty="0">
                <a:solidFill>
                  <a:srgbClr val="000000"/>
                </a:solidFill>
              </a:rPr>
              <a:t>We PROVE it with hard questions, about </a:t>
            </a:r>
            <a:r>
              <a:rPr lang="en-US" sz="2800" b="1" u="sng" spc="-60" dirty="0">
                <a:solidFill>
                  <a:srgbClr val="000000"/>
                </a:solidFill>
              </a:rPr>
              <a:t>righteousness</a:t>
            </a:r>
            <a:r>
              <a:rPr lang="en-US" sz="2800" b="1" spc="-60" dirty="0">
                <a:solidFill>
                  <a:srgbClr val="000000"/>
                </a:solidFill>
              </a:rPr>
              <a:t>!</a:t>
            </a:r>
          </a:p>
        </p:txBody>
      </p:sp>
      <p:sp>
        <p:nvSpPr>
          <p:cNvPr id="20" name="TextBox 5">
            <a:extLst>
              <a:ext uri="{FF2B5EF4-FFF2-40B4-BE49-F238E27FC236}">
                <a16:creationId xmlns:a16="http://schemas.microsoft.com/office/drawing/2014/main" id="{38A0F9E5-A9CB-4CA3-A795-5DF116BCE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6751" y="896023"/>
            <a:ext cx="99546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1 Kings 10:1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635188-FA72-4145-BFE1-8667335BDB3E}"/>
              </a:ext>
            </a:extLst>
          </p:cNvPr>
          <p:cNvSpPr txBox="1"/>
          <p:nvPr/>
        </p:nvSpPr>
        <p:spPr>
          <a:xfrm>
            <a:off x="588" y="1614868"/>
            <a:ext cx="9134357" cy="43660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ts val="2200"/>
              </a:lnSpc>
            </a:pP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…the tree is known by his fruit…the fruit of our lips</a:t>
            </a:r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4F754C94-BD9F-45F7-84C0-01C928A6F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0882" y="1610751"/>
            <a:ext cx="117339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Matthew 12:33</a:t>
            </a:r>
          </a:p>
        </p:txBody>
      </p:sp>
      <p:sp>
        <p:nvSpPr>
          <p:cNvPr id="23" name="TextBox 5">
            <a:extLst>
              <a:ext uri="{FF2B5EF4-FFF2-40B4-BE49-F238E27FC236}">
                <a16:creationId xmlns:a16="http://schemas.microsoft.com/office/drawing/2014/main" id="{FF4EB840-850D-4C60-95E3-B95CF794E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0882" y="1781209"/>
            <a:ext cx="120385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Hebrews 13:15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17EC8C16-1479-4547-A350-4B3A78BEF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" y="2015545"/>
            <a:ext cx="9142824" cy="343976"/>
          </a:xfrm>
          <a:prstGeom prst="rect">
            <a:avLst/>
          </a:prstGeom>
          <a:solidFill>
            <a:schemeClr val="tx1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lIns="0" tIns="0" rIns="0" bIns="0" anchor="b" anchorCtr="0"/>
          <a:lstStyle/>
          <a:p>
            <a:pPr algn="ctr"/>
            <a:r>
              <a:rPr lang="en-US" sz="2800" b="1" spc="-40" dirty="0">
                <a:solidFill>
                  <a:srgbClr val="000000"/>
                </a:solidFill>
              </a:rPr>
              <a:t>We check their heart </a:t>
            </a:r>
            <a:r>
              <a:rPr lang="en-US" sz="2400" b="1" spc="-40" dirty="0">
                <a:solidFill>
                  <a:srgbClr val="000000"/>
                </a:solidFill>
              </a:rPr>
              <a:t>(words)</a:t>
            </a:r>
            <a:r>
              <a:rPr lang="en-US" sz="2800" b="1" spc="-40" dirty="0">
                <a:solidFill>
                  <a:srgbClr val="000000"/>
                </a:solidFill>
              </a:rPr>
              <a:t>, not their works </a:t>
            </a:r>
            <a:r>
              <a:rPr lang="en-US" sz="2200" b="1" spc="-40" dirty="0">
                <a:solidFill>
                  <a:srgbClr val="000000"/>
                </a:solidFill>
              </a:rPr>
              <a:t>(appearance)</a:t>
            </a:r>
            <a:r>
              <a:rPr lang="en-US" sz="2800" b="1" spc="-40" dirty="0">
                <a:solidFill>
                  <a:srgbClr val="000000"/>
                </a:solidFill>
              </a:rPr>
              <a:t>.</a:t>
            </a:r>
            <a:endParaRPr lang="en-US" sz="2800" spc="-40" dirty="0">
              <a:solidFill>
                <a:srgbClr val="00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FE96AE1-076F-4322-AA79-40E0318743C0}"/>
              </a:ext>
            </a:extLst>
          </p:cNvPr>
          <p:cNvSpPr txBox="1"/>
          <p:nvPr/>
        </p:nvSpPr>
        <p:spPr>
          <a:xfrm>
            <a:off x="4909336" y="2604781"/>
            <a:ext cx="30476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0000"/>
                </a:solidFill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</a:rPr>
              <a:t>?</a:t>
            </a:r>
            <a:endParaRPr lang="en-US" sz="2400" b="0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415097F-4E99-47C9-8A0D-E9E97259C81E}"/>
              </a:ext>
            </a:extLst>
          </p:cNvPr>
          <p:cNvSpPr txBox="1"/>
          <p:nvPr/>
        </p:nvSpPr>
        <p:spPr>
          <a:xfrm>
            <a:off x="7403255" y="3515290"/>
            <a:ext cx="36407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0000"/>
                </a:solidFill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</a:rPr>
              <a:t>?</a:t>
            </a:r>
            <a:endParaRPr lang="en-US" sz="2400" b="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37BCF6-5A07-4FF6-B02B-839EF130C8FD}"/>
              </a:ext>
            </a:extLst>
          </p:cNvPr>
          <p:cNvSpPr txBox="1"/>
          <p:nvPr/>
        </p:nvSpPr>
        <p:spPr>
          <a:xfrm>
            <a:off x="5145300" y="2719934"/>
            <a:ext cx="3989644" cy="5129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2000" b="1" spc="-60" dirty="0">
                <a:solidFill>
                  <a:schemeClr val="tx1"/>
                </a:solidFill>
              </a:rPr>
              <a:t>No</a:t>
            </a:r>
            <a:r>
              <a:rPr lang="en-US" sz="2000" b="1" spc="-60" dirty="0"/>
              <a:t>=“I need God’s Righteousness”</a:t>
            </a:r>
          </a:p>
          <a:p>
            <a:pPr>
              <a:lnSpc>
                <a:spcPts val="2000"/>
              </a:lnSpc>
            </a:pPr>
            <a:r>
              <a:rPr lang="en-US" sz="2000" b="1" spc="-60" dirty="0">
                <a:solidFill>
                  <a:schemeClr val="tx1"/>
                </a:solidFill>
              </a:rPr>
              <a:t>Yes</a:t>
            </a:r>
            <a:r>
              <a:rPr lang="en-US" sz="2000" b="1" spc="-60" dirty="0"/>
              <a:t>=any other answer</a:t>
            </a:r>
            <a:endParaRPr lang="es-MX" sz="2000" b="1" spc="-6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D2CC61-BA47-4984-8BD9-E768FCCF47D3}"/>
              </a:ext>
            </a:extLst>
          </p:cNvPr>
          <p:cNvSpPr txBox="1"/>
          <p:nvPr/>
        </p:nvSpPr>
        <p:spPr>
          <a:xfrm>
            <a:off x="6095805" y="3662225"/>
            <a:ext cx="3047608" cy="5129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2000" b="1" spc="-60" dirty="0"/>
              <a:t>                          </a:t>
            </a:r>
            <a:r>
              <a:rPr lang="en-US" sz="2000" b="1" spc="-60" dirty="0">
                <a:solidFill>
                  <a:schemeClr val="tx1"/>
                </a:solidFill>
              </a:rPr>
              <a:t>No</a:t>
            </a:r>
            <a:r>
              <a:rPr lang="en-US" sz="2000" b="1" spc="-60" dirty="0"/>
              <a:t>=“No”</a:t>
            </a:r>
          </a:p>
          <a:p>
            <a:pPr>
              <a:lnSpc>
                <a:spcPts val="2000"/>
              </a:lnSpc>
            </a:pPr>
            <a:r>
              <a:rPr lang="en-US" sz="2000" b="1" spc="-60" dirty="0"/>
              <a:t>       </a:t>
            </a:r>
            <a:r>
              <a:rPr lang="en-US" sz="2000" b="1" spc="-60" dirty="0">
                <a:solidFill>
                  <a:schemeClr val="tx1"/>
                </a:solidFill>
              </a:rPr>
              <a:t>Yes</a:t>
            </a:r>
            <a:r>
              <a:rPr lang="en-US" sz="2000" b="1" spc="-60" dirty="0"/>
              <a:t>=any other answer</a:t>
            </a:r>
            <a:endParaRPr lang="es-MX" sz="2000" b="1" spc="-6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CB0C383-764F-DDDA-243E-80C595333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6581" y="2631688"/>
            <a:ext cx="3037441" cy="36571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3000" kern="10" spc="-12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508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  <a:endParaRPr lang="en-US" sz="3000" dirty="0">
              <a:ln w="19050">
                <a:solidFill>
                  <a:srgbClr val="5968B0"/>
                </a:solidFill>
              </a:ln>
              <a:solidFill>
                <a:srgbClr val="FFFFFF"/>
              </a:solidFill>
              <a:effectLst>
                <a:glow rad="508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657777"/>
      </p:ext>
    </p:extLst>
  </p:cSld>
  <p:clrMapOvr>
    <a:masterClrMapping/>
  </p:clrMapOvr>
  <p:transition spd="med">
    <p:split orient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588" y="352"/>
            <a:ext cx="9142824" cy="2763779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834925">
              <a:lnSpc>
                <a:spcPts val="1800"/>
              </a:lnSpc>
            </a:pP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88" y="-64186"/>
            <a:ext cx="9142824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 They profess that they know God;</a:t>
            </a: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7364157" y="609797"/>
            <a:ext cx="1171411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sz="2100" dirty="0">
                <a:solidFill>
                  <a:schemeClr val="tx1">
                    <a:lumMod val="50000"/>
                  </a:schemeClr>
                </a:solidFill>
              </a:rPr>
              <a:t>Titus 1:16</a:t>
            </a:r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109920" y="448760"/>
            <a:ext cx="9142824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but </a:t>
            </a:r>
            <a:r>
              <a:rPr lang="en-US" sz="4000" b="1" spc="-100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works</a:t>
            </a:r>
            <a:r>
              <a:rPr lang="en-US" sz="4000" b="1" dirty="0">
                <a:solidFill>
                  <a:srgbClr val="FFFFFF"/>
                </a:solidFill>
              </a:rPr>
              <a:t> </a:t>
            </a:r>
            <a:r>
              <a:rPr lang="en-US" sz="4000" dirty="0">
                <a:solidFill>
                  <a:srgbClr val="FFFFFF"/>
                </a:solidFill>
              </a:rPr>
              <a:t>they</a:t>
            </a:r>
            <a:r>
              <a:rPr lang="en-US" sz="4000" b="1" dirty="0">
                <a:solidFill>
                  <a:srgbClr val="FFFFFF"/>
                </a:solidFill>
              </a:rPr>
              <a:t> </a:t>
            </a:r>
            <a:r>
              <a:rPr lang="en-US" sz="4000" b="1" dirty="0">
                <a:ln w="12700">
                  <a:solidFill>
                    <a:srgbClr val="FFFFFF"/>
                  </a:solidFill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deny</a:t>
            </a:r>
            <a:r>
              <a:rPr lang="en-US" sz="4000" b="1" dirty="0">
                <a:solidFill>
                  <a:srgbClr val="FFFFFF"/>
                </a:solidFill>
              </a:rPr>
              <a:t> </a:t>
            </a:r>
            <a:r>
              <a:rPr lang="en-US" sz="4000" dirty="0">
                <a:solidFill>
                  <a:srgbClr val="FFFFFF"/>
                </a:solidFill>
              </a:rPr>
              <a:t>him…</a:t>
            </a:r>
            <a:r>
              <a:rPr lang="en-US" sz="4000" b="1" dirty="0">
                <a:solidFill>
                  <a:srgbClr val="FFFF66"/>
                </a:solidFill>
              </a:rPr>
              <a:t> 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588" y="2766935"/>
            <a:ext cx="9142824" cy="994764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b" anchorCtr="0">
            <a:noAutofit/>
          </a:bodyPr>
          <a:lstStyle/>
          <a:p>
            <a:pPr algn="ctr" defTabSz="834925">
              <a:lnSpc>
                <a:spcPts val="4200"/>
              </a:lnSpc>
              <a:tabLst>
                <a:tab pos="574606" algn="l"/>
              </a:tabLst>
            </a:pPr>
            <a:r>
              <a:rPr lang="en-US" sz="3600" spc="-40" dirty="0">
                <a:solidFill>
                  <a:srgbClr val="000000"/>
                </a:solidFill>
              </a:rPr>
              <a:t>God is going to </a:t>
            </a:r>
            <a:r>
              <a:rPr lang="en-US" sz="3600" b="1" spc="-40" dirty="0">
                <a:ln>
                  <a:solidFill>
                    <a:srgbClr val="FFFFFF"/>
                  </a:solidFill>
                </a:ln>
                <a:solidFill>
                  <a:srgbClr val="000000"/>
                </a:solidFill>
              </a:rPr>
              <a:t>deny</a:t>
            </a:r>
            <a:r>
              <a:rPr lang="en-US" sz="3600" spc="-40" dirty="0">
                <a:solidFill>
                  <a:srgbClr val="000000"/>
                </a:solidFill>
              </a:rPr>
              <a:t> anyone that is still </a:t>
            </a:r>
          </a:p>
          <a:p>
            <a:pPr algn="ctr" defTabSz="834925">
              <a:lnSpc>
                <a:spcPts val="4200"/>
              </a:lnSpc>
              <a:tabLst>
                <a:tab pos="574606" algn="l"/>
              </a:tabLst>
            </a:pPr>
            <a:r>
              <a:rPr lang="en-US" sz="3600" spc="-40" dirty="0">
                <a:solidFill>
                  <a:srgbClr val="000000"/>
                </a:solidFill>
              </a:rPr>
              <a:t>trusting even a tiny bit - </a:t>
            </a:r>
            <a:r>
              <a:rPr lang="en-US" sz="4800" b="1" spc="-40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their works</a:t>
            </a:r>
            <a:r>
              <a:rPr lang="en-US" sz="3600" spc="-4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8" y="3730062"/>
            <a:ext cx="9142824" cy="926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999" dirty="0">
              <a:solidFill>
                <a:prstClr val="white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8" y="3799523"/>
            <a:ext cx="9142824" cy="9246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4000" spc="-100" dirty="0">
                <a:solidFill>
                  <a:prstClr val="white"/>
                </a:solidFill>
              </a:rPr>
              <a:t>because </a:t>
            </a:r>
            <a:r>
              <a:rPr lang="en-US" sz="4000" b="1" spc="-100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thou</a:t>
            </a:r>
            <a:r>
              <a:rPr lang="en-US" sz="4000" spc="-100" dirty="0">
                <a:solidFill>
                  <a:prstClr val="white"/>
                </a:solidFill>
              </a:rPr>
              <a:t> </a:t>
            </a:r>
            <a:r>
              <a:rPr lang="en-US" sz="4000" b="1" spc="-100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hast</a:t>
            </a:r>
            <a:r>
              <a:rPr lang="en-US" sz="4000" spc="-100" dirty="0">
                <a:solidFill>
                  <a:prstClr val="white"/>
                </a:solidFill>
              </a:rPr>
              <a:t> </a:t>
            </a:r>
            <a:r>
              <a:rPr lang="en-US" sz="4000" b="1" spc="-100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trusted in thy works</a:t>
            </a:r>
            <a:r>
              <a:rPr lang="en-US" sz="4000" b="1" i="1" spc="-100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spc="-100" dirty="0">
                <a:solidFill>
                  <a:srgbClr val="191919"/>
                </a:solidFill>
              </a:rPr>
              <a:t>…</a:t>
            </a:r>
            <a:r>
              <a:rPr lang="en-US" sz="4000" spc="-100" dirty="0">
                <a:solidFill>
                  <a:prstClr val="white"/>
                </a:solidFill>
              </a:rPr>
              <a:t>thou shalt also be taken</a:t>
            </a:r>
          </a:p>
        </p:txBody>
      </p:sp>
      <p:sp>
        <p:nvSpPr>
          <p:cNvPr id="26" name="TextBox 5"/>
          <p:cNvSpPr txBox="1">
            <a:spLocks noChangeArrowheads="1"/>
          </p:cNvSpPr>
          <p:nvPr/>
        </p:nvSpPr>
        <p:spPr bwMode="auto">
          <a:xfrm>
            <a:off x="7950766" y="4416845"/>
            <a:ext cx="113332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Jeremiah 48:7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581" y="2040444"/>
            <a:ext cx="9083786" cy="615553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r>
              <a:rPr lang="en-US" sz="2800" dirty="0">
                <a:solidFill>
                  <a:srgbClr val="191919"/>
                </a:solidFill>
              </a:rPr>
              <a:t>…</a:t>
            </a:r>
            <a:r>
              <a:rPr lang="en-US" sz="4000" dirty="0">
                <a:solidFill>
                  <a:srgbClr val="FFFFFF"/>
                </a:solidFill>
              </a:rPr>
              <a:t>if we </a:t>
            </a:r>
            <a:r>
              <a:rPr lang="en-US" sz="4000" b="1" dirty="0">
                <a:ln w="12700">
                  <a:solidFill>
                    <a:srgbClr val="FFFFFF"/>
                  </a:solidFill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deny</a:t>
            </a:r>
            <a:r>
              <a:rPr lang="en-US" sz="4000" dirty="0">
                <a:solidFill>
                  <a:srgbClr val="FFFFFF"/>
                </a:solidFill>
              </a:rPr>
              <a:t> him</a:t>
            </a:r>
            <a:r>
              <a:rPr lang="en-US" sz="4000" i="1" dirty="0">
                <a:solidFill>
                  <a:srgbClr val="FFFFFF"/>
                </a:solidFill>
              </a:rPr>
              <a:t>,</a:t>
            </a:r>
            <a:r>
              <a:rPr lang="en-US" sz="4000" dirty="0">
                <a:solidFill>
                  <a:srgbClr val="FFFFFF"/>
                </a:solidFill>
              </a:rPr>
              <a:t> he also will </a:t>
            </a:r>
            <a:r>
              <a:rPr lang="en-US" sz="4000" b="1" dirty="0">
                <a:ln w="12700">
                  <a:solidFill>
                    <a:srgbClr val="FFFFFF"/>
                  </a:solidFill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deny</a:t>
            </a:r>
            <a:r>
              <a:rPr lang="en-US" sz="4000" b="1" dirty="0">
                <a:ln>
                  <a:solidFill>
                    <a:srgbClr val="FFFFFF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en-US" sz="4000" dirty="0">
                <a:solidFill>
                  <a:srgbClr val="FFFFFF"/>
                </a:solidFill>
              </a:rPr>
              <a:t>us:</a:t>
            </a:r>
          </a:p>
        </p:txBody>
      </p:sp>
      <p:sp>
        <p:nvSpPr>
          <p:cNvPr id="13" name="TextBox 5"/>
          <p:cNvSpPr txBox="1">
            <a:spLocks noChangeArrowheads="1"/>
          </p:cNvSpPr>
          <p:nvPr/>
        </p:nvSpPr>
        <p:spPr bwMode="auto">
          <a:xfrm>
            <a:off x="7899469" y="2527785"/>
            <a:ext cx="117307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2 Timothy 2:12</a:t>
            </a: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587" y="4654896"/>
            <a:ext cx="9151864" cy="831152"/>
          </a:xfrm>
          <a:prstGeom prst="rect">
            <a:avLst/>
          </a:prstGeom>
          <a:solidFill>
            <a:schemeClr val="tx1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endParaRPr lang="en-US" sz="7999" dirty="0">
              <a:solidFill>
                <a:srgbClr val="000000"/>
              </a:solidFill>
            </a:endParaRPr>
          </a:p>
        </p:txBody>
      </p:sp>
      <p:sp>
        <p:nvSpPr>
          <p:cNvPr id="19" name="Text Box 12"/>
          <p:cNvSpPr txBox="1">
            <a:spLocks noChangeArrowheads="1"/>
          </p:cNvSpPr>
          <p:nvPr/>
        </p:nvSpPr>
        <p:spPr bwMode="auto">
          <a:xfrm>
            <a:off x="9631" y="4726568"/>
            <a:ext cx="9133783" cy="721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4925">
              <a:lnSpc>
                <a:spcPts val="2800"/>
              </a:lnSpc>
              <a:tabLst>
                <a:tab pos="574606" algn="l"/>
              </a:tabLst>
            </a:pPr>
            <a:r>
              <a:rPr lang="en-US" sz="3200" dirty="0">
                <a:solidFill>
                  <a:srgbClr val="000000"/>
                </a:solidFill>
              </a:rPr>
              <a:t>Humans </a:t>
            </a:r>
            <a:r>
              <a:rPr lang="en-US" sz="3200" b="1" dirty="0">
                <a:solidFill>
                  <a:srgbClr val="000000"/>
                </a:solidFill>
              </a:rPr>
              <a:t>can’t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b="1" dirty="0">
                <a:solidFill>
                  <a:srgbClr val="000000"/>
                </a:solidFill>
              </a:rPr>
              <a:t>stop</a:t>
            </a:r>
            <a:r>
              <a:rPr lang="en-US" sz="3200" dirty="0">
                <a:solidFill>
                  <a:srgbClr val="000000"/>
                </a:solidFill>
              </a:rPr>
              <a:t> sinning to get to Heaven.</a:t>
            </a:r>
          </a:p>
          <a:p>
            <a:pPr algn="ctr" defTabSz="834925">
              <a:lnSpc>
                <a:spcPts val="2800"/>
              </a:lnSpc>
              <a:tabLst>
                <a:tab pos="574606" algn="l"/>
              </a:tabLst>
            </a:pPr>
            <a:r>
              <a:rPr lang="en-US" sz="3200" dirty="0">
                <a:solidFill>
                  <a:srgbClr val="000000"/>
                </a:solidFill>
              </a:rPr>
              <a:t>Humans </a:t>
            </a:r>
            <a:r>
              <a:rPr lang="en-US" sz="3200" b="1" dirty="0"/>
              <a:t>must </a:t>
            </a:r>
            <a:r>
              <a:rPr lang="en-US" sz="3200" b="1" spc="-100" dirty="0">
                <a:ln w="19050"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stop</a:t>
            </a:r>
            <a:r>
              <a:rPr lang="en-US" sz="3200" b="1" spc="-100" dirty="0">
                <a:ln w="19050">
                  <a:noFill/>
                </a:ln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spc="-100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en-US" sz="3200" dirty="0">
                <a:solidFill>
                  <a:srgbClr val="000000"/>
                </a:solidFill>
              </a:rPr>
              <a:t> to get to Heaven.</a:t>
            </a:r>
          </a:p>
        </p:txBody>
      </p:sp>
      <p:sp>
        <p:nvSpPr>
          <p:cNvPr id="21" name="Text Box 12">
            <a:extLst>
              <a:ext uri="{FF2B5EF4-FFF2-40B4-BE49-F238E27FC236}">
                <a16:creationId xmlns:a16="http://schemas.microsoft.com/office/drawing/2014/main" id="{37910EA5-6531-4AD7-9F66-7C0163E15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" y="1090282"/>
            <a:ext cx="9142824" cy="994764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18286" anchor="b" anchorCtr="0">
            <a:noAutofit/>
          </a:bodyPr>
          <a:lstStyle/>
          <a:p>
            <a:pPr algn="ctr" defTabSz="834925">
              <a:lnSpc>
                <a:spcPts val="2600"/>
              </a:lnSpc>
              <a:tabLst>
                <a:tab pos="574606" algn="l"/>
              </a:tabLst>
            </a:pPr>
            <a:r>
              <a:rPr lang="en-US" sz="2100" spc="-140" dirty="0">
                <a:solidFill>
                  <a:srgbClr val="000000"/>
                </a:solidFill>
              </a:rPr>
              <a:t>…They don’t deny God by ‘doing’, they deny God by “</a:t>
            </a:r>
            <a:r>
              <a:rPr lang="en-US" sz="2100" b="1" spc="-140" dirty="0">
                <a:solidFill>
                  <a:srgbClr val="000000"/>
                </a:solidFill>
              </a:rPr>
              <a:t>being</a:t>
            </a:r>
            <a:r>
              <a:rPr lang="en-US" sz="2100" spc="-140" dirty="0">
                <a:solidFill>
                  <a:srgbClr val="000000"/>
                </a:solidFill>
              </a:rPr>
              <a:t>”. They don’t ‘do’ abominable things, they </a:t>
            </a:r>
            <a:r>
              <a:rPr lang="en-US" sz="2100" b="1" spc="-140" dirty="0">
                <a:solidFill>
                  <a:srgbClr val="000000"/>
                </a:solidFill>
              </a:rPr>
              <a:t>are</a:t>
            </a:r>
            <a:r>
              <a:rPr lang="en-US" sz="2100" spc="-140" dirty="0">
                <a:solidFill>
                  <a:srgbClr val="000000"/>
                </a:solidFill>
              </a:rPr>
              <a:t> “abominable”. They don’t disobey, they </a:t>
            </a:r>
            <a:r>
              <a:rPr lang="en-US" sz="2100" b="1" spc="-140" dirty="0">
                <a:solidFill>
                  <a:srgbClr val="000000"/>
                </a:solidFill>
              </a:rPr>
              <a:t>are</a:t>
            </a:r>
            <a:r>
              <a:rPr lang="en-US" sz="2100" spc="-140" dirty="0">
                <a:solidFill>
                  <a:srgbClr val="000000"/>
                </a:solidFill>
              </a:rPr>
              <a:t> “disobedient”. </a:t>
            </a:r>
            <a:r>
              <a:rPr lang="en-US" sz="2100" b="1" spc="-140" dirty="0">
                <a:solidFill>
                  <a:srgbClr val="000000"/>
                </a:solidFill>
              </a:rPr>
              <a:t>They are “unto </a:t>
            </a:r>
            <a:r>
              <a:rPr lang="en-US" sz="2800" b="1" spc="-140" dirty="0">
                <a:solidFill>
                  <a:srgbClr val="000000"/>
                </a:solidFill>
              </a:rPr>
              <a:t>every</a:t>
            </a:r>
            <a:r>
              <a:rPr lang="en-US" sz="2100" b="1" spc="-140" dirty="0">
                <a:solidFill>
                  <a:srgbClr val="000000"/>
                </a:solidFill>
              </a:rPr>
              <a:t> good work reprobate”</a:t>
            </a:r>
            <a:r>
              <a:rPr lang="en-US" sz="2100" spc="-140" dirty="0">
                <a:solidFill>
                  <a:srgbClr val="000000"/>
                </a:solidFill>
              </a:rPr>
              <a:t>! Because they </a:t>
            </a:r>
            <a:r>
              <a:rPr lang="en-US" sz="2100" b="1" spc="-140" dirty="0">
                <a:solidFill>
                  <a:srgbClr val="000000"/>
                </a:solidFill>
              </a:rPr>
              <a:t>are</a:t>
            </a:r>
            <a:r>
              <a:rPr lang="en-US" sz="2100" spc="-140" dirty="0">
                <a:solidFill>
                  <a:srgbClr val="000000"/>
                </a:solidFill>
              </a:rPr>
              <a:t> “</a:t>
            </a:r>
            <a:r>
              <a:rPr lang="en-US" sz="2100" b="1" spc="-140" dirty="0">
                <a:solidFill>
                  <a:srgbClr val="000000"/>
                </a:solidFill>
              </a:rPr>
              <a:t>in works</a:t>
            </a:r>
            <a:r>
              <a:rPr lang="en-US" sz="2100" spc="-140" dirty="0">
                <a:solidFill>
                  <a:srgbClr val="000000"/>
                </a:solidFill>
              </a:rPr>
              <a:t>” instead of “in Christ”.</a:t>
            </a:r>
          </a:p>
        </p:txBody>
      </p:sp>
    </p:spTree>
    <p:extLst>
      <p:ext uri="{BB962C8B-B14F-4D97-AF65-F5344CB8AC3E}">
        <p14:creationId xmlns:p14="http://schemas.microsoft.com/office/powerpoint/2010/main" val="1072506387"/>
      </p:ext>
    </p:extLst>
  </p:cSld>
  <p:clrMapOvr>
    <a:masterClrMapping/>
  </p:clrMapOvr>
  <p:transition spd="slow">
    <p:wipe dir="d"/>
  </p:transition>
</p:sld>
</file>

<file path=ppt/theme/theme1.xml><?xml version="1.0" encoding="utf-8"?>
<a:theme xmlns:a="http://schemas.openxmlformats.org/drawingml/2006/main" name="3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5968B0"/>
        </a:solidFill>
        <a:ln w="0">
          <a:solidFill>
            <a:srgbClr val="000000"/>
          </a:solidFill>
          <a:miter lim="800000"/>
          <a:headEnd/>
          <a:tailEnd/>
        </a:ln>
      </a:spPr>
      <a:bodyPr lIns="18288" tIns="18288" rIns="18288" bIns="18288" anchor="ctr" anchorCtr="0"/>
      <a:lstStyle>
        <a:defPPr algn="ctr">
          <a:tabLst>
            <a:tab pos="284163" algn="l"/>
            <a:tab pos="571500" algn="l"/>
          </a:tabLst>
          <a:defRPr sz="1800" b="1" dirty="0">
            <a:solidFill>
              <a:prstClr val="black"/>
            </a:solidFill>
          </a:defRPr>
        </a:defPPr>
      </a:lstStyle>
    </a:sp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53542</TotalTime>
  <Words>2033</Words>
  <Application>Microsoft Office PowerPoint</Application>
  <PresentationFormat>Custom</PresentationFormat>
  <Paragraphs>363</Paragraphs>
  <Slides>26</Slides>
  <Notes>26</Notes>
  <HiddenSlides>2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 Black</vt:lpstr>
      <vt:lpstr>Calibri</vt:lpstr>
      <vt:lpstr>Arial</vt:lpstr>
      <vt:lpstr>Cambria</vt:lpstr>
      <vt:lpstr>Viner Hand ITC</vt:lpstr>
      <vt:lpstr>Impact</vt:lpstr>
      <vt:lpstr>Verdana</vt:lpstr>
      <vt:lpstr>Cooper Black</vt:lpstr>
      <vt:lpstr>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Scheer Partners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huck Burke</dc:creator>
  <cp:lastModifiedBy>Jake</cp:lastModifiedBy>
  <cp:revision>2378</cp:revision>
  <cp:lastPrinted>2022-11-23T14:52:21Z</cp:lastPrinted>
  <dcterms:created xsi:type="dcterms:W3CDTF">2006-04-29T15:59:36Z</dcterms:created>
  <dcterms:modified xsi:type="dcterms:W3CDTF">2023-02-03T01:14:38Z</dcterms:modified>
</cp:coreProperties>
</file>